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305" r:id="rId3"/>
    <p:sldId id="289" r:id="rId4"/>
    <p:sldId id="273" r:id="rId5"/>
    <p:sldId id="265" r:id="rId6"/>
    <p:sldId id="262" r:id="rId7"/>
    <p:sldId id="258" r:id="rId8"/>
    <p:sldId id="286" r:id="rId9"/>
    <p:sldId id="259" r:id="rId10"/>
    <p:sldId id="306" r:id="rId11"/>
    <p:sldId id="261" r:id="rId12"/>
    <p:sldId id="287" r:id="rId13"/>
    <p:sldId id="279" r:id="rId14"/>
    <p:sldId id="277" r:id="rId15"/>
    <p:sldId id="284" r:id="rId16"/>
    <p:sldId id="283" r:id="rId17"/>
    <p:sldId id="294" r:id="rId18"/>
    <p:sldId id="297" r:id="rId19"/>
    <p:sldId id="307" r:id="rId20"/>
    <p:sldId id="308" r:id="rId21"/>
    <p:sldId id="301" r:id="rId22"/>
    <p:sldId id="302" r:id="rId23"/>
    <p:sldId id="264" r:id="rId24"/>
    <p:sldId id="300" r:id="rId25"/>
    <p:sldId id="266" r:id="rId26"/>
    <p:sldId id="290" r:id="rId27"/>
    <p:sldId id="291" r:id="rId28"/>
    <p:sldId id="271" r:id="rId29"/>
    <p:sldId id="292" r:id="rId30"/>
    <p:sldId id="267" r:id="rId31"/>
    <p:sldId id="268" r:id="rId32"/>
    <p:sldId id="269" r:id="rId33"/>
    <p:sldId id="285" r:id="rId34"/>
    <p:sldId id="272" r:id="rId35"/>
    <p:sldId id="304" r:id="rId3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8" d="100"/>
          <a:sy n="108" d="100"/>
        </p:scale>
        <p:origin x="-624" y="-72"/>
      </p:cViewPr>
      <p:guideLst>
        <p:guide orient="horz" pos="2160"/>
        <p:guide pos="2880"/>
      </p:guideLst>
    </p:cSldViewPr>
  </p:slideViewPr>
  <p:notesTextViewPr>
    <p:cViewPr>
      <p:scale>
        <a:sx n="3" d="2"/>
        <a:sy n="3" d="2"/>
      </p:scale>
      <p:origin x="0" y="0"/>
    </p:cViewPr>
  </p:notesTextViewPr>
  <p:sorterViewPr>
    <p:cViewPr>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297619-6F1D-4B22-A9C0-C86F2DDA97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NZ"/>
        </a:p>
      </dgm:t>
    </dgm:pt>
    <dgm:pt modelId="{C92C958B-7EA2-4F3F-83CF-94E46AE9D41C}">
      <dgm:prSet/>
      <dgm:spPr/>
      <dgm:t>
        <a:bodyPr/>
        <a:lstStyle/>
        <a:p>
          <a:pPr rtl="0"/>
          <a:r>
            <a:rPr lang="en-US" dirty="0" smtClean="0"/>
            <a:t>COMPSCI 345 SOFTENG 350</a:t>
          </a:r>
          <a:br>
            <a:rPr lang="en-US" dirty="0" smtClean="0"/>
          </a:br>
          <a:r>
            <a:rPr lang="en-US" dirty="0" smtClean="0"/>
            <a:t/>
          </a:r>
          <a:br>
            <a:rPr lang="en-US" dirty="0" smtClean="0"/>
          </a:br>
          <a:r>
            <a:rPr lang="en-US" dirty="0" smtClean="0"/>
            <a:t>Human-Computer Interaction (HCI)</a:t>
          </a:r>
          <a:endParaRPr lang="en-NZ" dirty="0"/>
        </a:p>
      </dgm:t>
    </dgm:pt>
    <dgm:pt modelId="{26BC680A-EC17-4C1B-9BC5-1C4432091066}" type="parTrans" cxnId="{45A590BA-8ACA-479F-8CE3-9C0058F93AB9}">
      <dgm:prSet/>
      <dgm:spPr/>
      <dgm:t>
        <a:bodyPr/>
        <a:lstStyle/>
        <a:p>
          <a:endParaRPr lang="en-NZ"/>
        </a:p>
      </dgm:t>
    </dgm:pt>
    <dgm:pt modelId="{EC635037-3017-46CB-928E-F700C9562A1D}" type="sibTrans" cxnId="{45A590BA-8ACA-479F-8CE3-9C0058F93AB9}">
      <dgm:prSet/>
      <dgm:spPr/>
      <dgm:t>
        <a:bodyPr/>
        <a:lstStyle/>
        <a:p>
          <a:endParaRPr lang="en-NZ"/>
        </a:p>
      </dgm:t>
    </dgm:pt>
    <dgm:pt modelId="{AB16A7ED-189D-40E9-A4EA-4EC0ECD99A2C}" type="pres">
      <dgm:prSet presAssocID="{26297619-6F1D-4B22-A9C0-C86F2DDA9728}" presName="linear" presStyleCnt="0">
        <dgm:presLayoutVars>
          <dgm:animLvl val="lvl"/>
          <dgm:resizeHandles val="exact"/>
        </dgm:presLayoutVars>
      </dgm:prSet>
      <dgm:spPr/>
      <dgm:t>
        <a:bodyPr/>
        <a:lstStyle/>
        <a:p>
          <a:endParaRPr lang="en-NZ"/>
        </a:p>
      </dgm:t>
    </dgm:pt>
    <dgm:pt modelId="{E48E7059-331B-47CE-BFC1-DBEB322884D2}" type="pres">
      <dgm:prSet presAssocID="{C92C958B-7EA2-4F3F-83CF-94E46AE9D41C}" presName="parentText" presStyleLbl="node1" presStyleIdx="0" presStyleCnt="1">
        <dgm:presLayoutVars>
          <dgm:chMax val="0"/>
          <dgm:bulletEnabled val="1"/>
        </dgm:presLayoutVars>
      </dgm:prSet>
      <dgm:spPr/>
      <dgm:t>
        <a:bodyPr/>
        <a:lstStyle/>
        <a:p>
          <a:endParaRPr lang="en-NZ"/>
        </a:p>
      </dgm:t>
    </dgm:pt>
  </dgm:ptLst>
  <dgm:cxnLst>
    <dgm:cxn modelId="{D802E7A1-12B1-4942-ADA7-093B6C053AC1}" type="presOf" srcId="{C92C958B-7EA2-4F3F-83CF-94E46AE9D41C}" destId="{E48E7059-331B-47CE-BFC1-DBEB322884D2}" srcOrd="0" destOrd="0" presId="urn:microsoft.com/office/officeart/2005/8/layout/vList2"/>
    <dgm:cxn modelId="{45A590BA-8ACA-479F-8CE3-9C0058F93AB9}" srcId="{26297619-6F1D-4B22-A9C0-C86F2DDA9728}" destId="{C92C958B-7EA2-4F3F-83CF-94E46AE9D41C}" srcOrd="0" destOrd="0" parTransId="{26BC680A-EC17-4C1B-9BC5-1C4432091066}" sibTransId="{EC635037-3017-46CB-928E-F700C9562A1D}"/>
    <dgm:cxn modelId="{67C858D0-E938-44E5-9C64-389449DE50F4}" type="presOf" srcId="{26297619-6F1D-4B22-A9C0-C86F2DDA9728}" destId="{AB16A7ED-189D-40E9-A4EA-4EC0ECD99A2C}" srcOrd="0" destOrd="0" presId="urn:microsoft.com/office/officeart/2005/8/layout/vList2"/>
    <dgm:cxn modelId="{9A360368-BFB8-45A6-8D00-80024164B4C4}" type="presParOf" srcId="{AB16A7ED-189D-40E9-A4EA-4EC0ECD99A2C}" destId="{E48E7059-331B-47CE-BFC1-DBEB322884D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E7059-331B-47CE-BFC1-DBEB322884D2}">
      <dsp:nvSpPr>
        <dsp:cNvPr id="0" name=""/>
        <dsp:cNvSpPr/>
      </dsp:nvSpPr>
      <dsp:spPr>
        <a:xfrm>
          <a:off x="0" y="16746"/>
          <a:ext cx="7772400" cy="49350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rtl="0">
            <a:lnSpc>
              <a:spcPct val="90000"/>
            </a:lnSpc>
            <a:spcBef>
              <a:spcPct val="0"/>
            </a:spcBef>
            <a:spcAft>
              <a:spcPct val="35000"/>
            </a:spcAft>
          </a:pPr>
          <a:r>
            <a:rPr lang="en-US" sz="5700" kern="1200" dirty="0" smtClean="0"/>
            <a:t>COMPSCI 345 SOFTENG 350</a:t>
          </a:r>
          <a:br>
            <a:rPr lang="en-US" sz="5700" kern="1200" dirty="0" smtClean="0"/>
          </a:br>
          <a:r>
            <a:rPr lang="en-US" sz="5700" kern="1200" dirty="0" smtClean="0"/>
            <a:t/>
          </a:r>
          <a:br>
            <a:rPr lang="en-US" sz="5700" kern="1200" dirty="0" smtClean="0"/>
          </a:br>
          <a:r>
            <a:rPr lang="en-US" sz="5700" kern="1200" dirty="0" smtClean="0"/>
            <a:t>Human-Computer Interaction (HCI)</a:t>
          </a:r>
          <a:endParaRPr lang="en-NZ" sz="5700" kern="1200" dirty="0"/>
        </a:p>
      </dsp:txBody>
      <dsp:txXfrm>
        <a:off x="240910" y="257656"/>
        <a:ext cx="7290580" cy="44532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3" cy="496570"/>
          </a:xfrm>
          <a:prstGeom prst="rect">
            <a:avLst/>
          </a:prstGeom>
        </p:spPr>
        <p:txBody>
          <a:bodyPr vert="horz" lIns="95571" tIns="47786" rIns="95571" bIns="47786" rtlCol="0"/>
          <a:lstStyle>
            <a:lvl1pPr algn="l">
              <a:defRPr sz="1300"/>
            </a:lvl1pPr>
          </a:lstStyle>
          <a:p>
            <a:endParaRPr lang="en-NZ"/>
          </a:p>
        </p:txBody>
      </p:sp>
      <p:sp>
        <p:nvSpPr>
          <p:cNvPr id="3" name="Date Placeholder 2"/>
          <p:cNvSpPr>
            <a:spLocks noGrp="1"/>
          </p:cNvSpPr>
          <p:nvPr>
            <p:ph type="dt" sz="quarter" idx="1"/>
          </p:nvPr>
        </p:nvSpPr>
        <p:spPr>
          <a:xfrm>
            <a:off x="3848646" y="2"/>
            <a:ext cx="2944283" cy="496570"/>
          </a:xfrm>
          <a:prstGeom prst="rect">
            <a:avLst/>
          </a:prstGeom>
        </p:spPr>
        <p:txBody>
          <a:bodyPr vert="horz" lIns="95571" tIns="47786" rIns="95571" bIns="47786" rtlCol="0"/>
          <a:lstStyle>
            <a:lvl1pPr algn="r">
              <a:defRPr sz="1300"/>
            </a:lvl1pPr>
          </a:lstStyle>
          <a:p>
            <a:fld id="{E769E8D3-2751-40C5-BC94-9BB81A5B81AF}" type="datetimeFigureOut">
              <a:rPr lang="en-NZ" smtClean="0"/>
              <a:pPr/>
              <a:t>1/03/2015</a:t>
            </a:fld>
            <a:endParaRPr lang="en-NZ"/>
          </a:p>
        </p:txBody>
      </p:sp>
      <p:sp>
        <p:nvSpPr>
          <p:cNvPr id="4" name="Footer Placeholder 3"/>
          <p:cNvSpPr>
            <a:spLocks noGrp="1"/>
          </p:cNvSpPr>
          <p:nvPr>
            <p:ph type="ftr" sz="quarter" idx="2"/>
          </p:nvPr>
        </p:nvSpPr>
        <p:spPr>
          <a:xfrm>
            <a:off x="1" y="9433108"/>
            <a:ext cx="2944283" cy="496570"/>
          </a:xfrm>
          <a:prstGeom prst="rect">
            <a:avLst/>
          </a:prstGeom>
        </p:spPr>
        <p:txBody>
          <a:bodyPr vert="horz" lIns="95571" tIns="47786" rIns="95571" bIns="47786" rtlCol="0" anchor="b"/>
          <a:lstStyle>
            <a:lvl1pPr algn="l">
              <a:defRPr sz="1300"/>
            </a:lvl1pPr>
          </a:lstStyle>
          <a:p>
            <a:endParaRPr lang="en-NZ"/>
          </a:p>
        </p:txBody>
      </p:sp>
      <p:sp>
        <p:nvSpPr>
          <p:cNvPr id="5" name="Slide Number Placeholder 4"/>
          <p:cNvSpPr>
            <a:spLocks noGrp="1"/>
          </p:cNvSpPr>
          <p:nvPr>
            <p:ph type="sldNum" sz="quarter" idx="3"/>
          </p:nvPr>
        </p:nvSpPr>
        <p:spPr>
          <a:xfrm>
            <a:off x="3848646" y="9433108"/>
            <a:ext cx="2944283" cy="496570"/>
          </a:xfrm>
          <a:prstGeom prst="rect">
            <a:avLst/>
          </a:prstGeom>
        </p:spPr>
        <p:txBody>
          <a:bodyPr vert="horz" lIns="95571" tIns="47786" rIns="95571" bIns="47786" rtlCol="0" anchor="b"/>
          <a:lstStyle>
            <a:lvl1pPr algn="r">
              <a:defRPr sz="1300"/>
            </a:lvl1pPr>
          </a:lstStyle>
          <a:p>
            <a:fld id="{D170AE27-F642-48DF-9BC7-D44500812AC8}" type="slidenum">
              <a:rPr lang="en-NZ" smtClean="0"/>
              <a:pPr/>
              <a:t>‹#›</a:t>
            </a:fld>
            <a:endParaRPr lang="en-NZ"/>
          </a:p>
        </p:txBody>
      </p:sp>
    </p:spTree>
    <p:extLst>
      <p:ext uri="{BB962C8B-B14F-4D97-AF65-F5344CB8AC3E}">
        <p14:creationId xmlns:p14="http://schemas.microsoft.com/office/powerpoint/2010/main" val="1703101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4283" cy="496570"/>
          </a:xfrm>
          <a:prstGeom prst="rect">
            <a:avLst/>
          </a:prstGeom>
        </p:spPr>
        <p:txBody>
          <a:bodyPr vert="horz" lIns="95571" tIns="47786" rIns="95571" bIns="47786" rtlCol="0"/>
          <a:lstStyle>
            <a:lvl1pPr algn="l">
              <a:defRPr sz="1300"/>
            </a:lvl1pPr>
          </a:lstStyle>
          <a:p>
            <a:endParaRPr lang="en-US"/>
          </a:p>
        </p:txBody>
      </p:sp>
      <p:sp>
        <p:nvSpPr>
          <p:cNvPr id="3" name="Date Placeholder 2"/>
          <p:cNvSpPr>
            <a:spLocks noGrp="1"/>
          </p:cNvSpPr>
          <p:nvPr>
            <p:ph type="dt" idx="1"/>
          </p:nvPr>
        </p:nvSpPr>
        <p:spPr>
          <a:xfrm>
            <a:off x="3848646" y="2"/>
            <a:ext cx="2944283" cy="496570"/>
          </a:xfrm>
          <a:prstGeom prst="rect">
            <a:avLst/>
          </a:prstGeom>
        </p:spPr>
        <p:txBody>
          <a:bodyPr vert="horz" lIns="95571" tIns="47786" rIns="95571" bIns="47786" rtlCol="0"/>
          <a:lstStyle>
            <a:lvl1pPr algn="r">
              <a:defRPr sz="1300"/>
            </a:lvl1pPr>
          </a:lstStyle>
          <a:p>
            <a:fld id="{030ACDF5-26E1-4B44-994E-D449CD08111D}" type="datetimeFigureOut">
              <a:rPr lang="en-US" smtClean="0"/>
              <a:pPr/>
              <a:t>3/1/2015</a:t>
            </a:fld>
            <a:endParaRPr lang="en-US"/>
          </a:p>
        </p:txBody>
      </p:sp>
      <p:sp>
        <p:nvSpPr>
          <p:cNvPr id="4" name="Slide Image Placehold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71" tIns="47786" rIns="95571" bIns="47786"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5571" tIns="47786" rIns="95571" bIns="477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33108"/>
            <a:ext cx="2944283" cy="496570"/>
          </a:xfrm>
          <a:prstGeom prst="rect">
            <a:avLst/>
          </a:prstGeom>
        </p:spPr>
        <p:txBody>
          <a:bodyPr vert="horz" lIns="95571" tIns="47786" rIns="95571" bIns="47786" rtlCol="0" anchor="b"/>
          <a:lstStyle>
            <a:lvl1pPr algn="l">
              <a:defRPr sz="1300"/>
            </a:lvl1pPr>
          </a:lstStyle>
          <a:p>
            <a:endParaRPr lang="en-US"/>
          </a:p>
        </p:txBody>
      </p:sp>
      <p:sp>
        <p:nvSpPr>
          <p:cNvPr id="7" name="Slide Number Placeholder 6"/>
          <p:cNvSpPr>
            <a:spLocks noGrp="1"/>
          </p:cNvSpPr>
          <p:nvPr>
            <p:ph type="sldNum" sz="quarter" idx="5"/>
          </p:nvPr>
        </p:nvSpPr>
        <p:spPr>
          <a:xfrm>
            <a:off x="3848646" y="9433108"/>
            <a:ext cx="2944283" cy="496570"/>
          </a:xfrm>
          <a:prstGeom prst="rect">
            <a:avLst/>
          </a:prstGeom>
        </p:spPr>
        <p:txBody>
          <a:bodyPr vert="horz" lIns="95571" tIns="47786" rIns="95571" bIns="47786" rtlCol="0" anchor="b"/>
          <a:lstStyle>
            <a:lvl1pPr algn="r">
              <a:defRPr sz="1300"/>
            </a:lvl1pPr>
          </a:lstStyle>
          <a:p>
            <a:fld id="{DF7590B0-3E1A-4CBE-BCEC-F7412152338E}" type="slidenum">
              <a:rPr lang="en-US" smtClean="0"/>
              <a:pPr/>
              <a:t>‹#›</a:t>
            </a:fld>
            <a:endParaRPr lang="en-US"/>
          </a:p>
        </p:txBody>
      </p:sp>
    </p:spTree>
    <p:extLst>
      <p:ext uri="{BB962C8B-B14F-4D97-AF65-F5344CB8AC3E}">
        <p14:creationId xmlns:p14="http://schemas.microsoft.com/office/powerpoint/2010/main" val="293168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fld id="{46C9D815-2CBF-47DB-ADE0-5EF34EE89B03}" type="slidenum">
              <a:rPr lang="fr-CH" smtClean="0"/>
              <a:pPr/>
              <a:t>1</a:t>
            </a:fld>
            <a:endParaRPr lang="fr-CH" dirty="0"/>
          </a:p>
        </p:txBody>
      </p:sp>
    </p:spTree>
    <p:extLst>
      <p:ext uri="{BB962C8B-B14F-4D97-AF65-F5344CB8AC3E}">
        <p14:creationId xmlns:p14="http://schemas.microsoft.com/office/powerpoint/2010/main" val="308252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14</a:t>
            </a:fld>
            <a:endParaRPr lang="en-AU" dirty="0"/>
          </a:p>
        </p:txBody>
      </p:sp>
    </p:spTree>
    <p:extLst>
      <p:ext uri="{BB962C8B-B14F-4D97-AF65-F5344CB8AC3E}">
        <p14:creationId xmlns:p14="http://schemas.microsoft.com/office/powerpoint/2010/main" val="406026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15</a:t>
            </a:fld>
            <a:endParaRPr lang="en-AU" dirty="0"/>
          </a:p>
        </p:txBody>
      </p:sp>
    </p:spTree>
    <p:extLst>
      <p:ext uri="{BB962C8B-B14F-4D97-AF65-F5344CB8AC3E}">
        <p14:creationId xmlns:p14="http://schemas.microsoft.com/office/powerpoint/2010/main" val="349529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16</a:t>
            </a:fld>
            <a:endParaRPr lang="en-AU" dirty="0"/>
          </a:p>
        </p:txBody>
      </p:sp>
    </p:spTree>
    <p:extLst>
      <p:ext uri="{BB962C8B-B14F-4D97-AF65-F5344CB8AC3E}">
        <p14:creationId xmlns:p14="http://schemas.microsoft.com/office/powerpoint/2010/main" val="683662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23</a:t>
            </a:fld>
            <a:endParaRPr lang="en-AU" dirty="0"/>
          </a:p>
        </p:txBody>
      </p:sp>
    </p:spTree>
    <p:extLst>
      <p:ext uri="{BB962C8B-B14F-4D97-AF65-F5344CB8AC3E}">
        <p14:creationId xmlns:p14="http://schemas.microsoft.com/office/powerpoint/2010/main" val="3707940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25</a:t>
            </a:fld>
            <a:endParaRPr lang="en-AU" dirty="0"/>
          </a:p>
        </p:txBody>
      </p:sp>
    </p:spTree>
    <p:extLst>
      <p:ext uri="{BB962C8B-B14F-4D97-AF65-F5344CB8AC3E}">
        <p14:creationId xmlns:p14="http://schemas.microsoft.com/office/powerpoint/2010/main" val="308564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28</a:t>
            </a:fld>
            <a:endParaRPr lang="en-AU" dirty="0"/>
          </a:p>
        </p:txBody>
      </p:sp>
    </p:spTree>
    <p:extLst>
      <p:ext uri="{BB962C8B-B14F-4D97-AF65-F5344CB8AC3E}">
        <p14:creationId xmlns:p14="http://schemas.microsoft.com/office/powerpoint/2010/main" val="272907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30</a:t>
            </a:fld>
            <a:endParaRPr lang="en-AU" dirty="0"/>
          </a:p>
        </p:txBody>
      </p:sp>
    </p:spTree>
    <p:extLst>
      <p:ext uri="{BB962C8B-B14F-4D97-AF65-F5344CB8AC3E}">
        <p14:creationId xmlns:p14="http://schemas.microsoft.com/office/powerpoint/2010/main" val="100738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31</a:t>
            </a:fld>
            <a:endParaRPr lang="en-AU" dirty="0"/>
          </a:p>
        </p:txBody>
      </p:sp>
    </p:spTree>
    <p:extLst>
      <p:ext uri="{BB962C8B-B14F-4D97-AF65-F5344CB8AC3E}">
        <p14:creationId xmlns:p14="http://schemas.microsoft.com/office/powerpoint/2010/main" val="154806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32</a:t>
            </a:fld>
            <a:endParaRPr lang="en-AU" dirty="0"/>
          </a:p>
        </p:txBody>
      </p:sp>
    </p:spTree>
    <p:extLst>
      <p:ext uri="{BB962C8B-B14F-4D97-AF65-F5344CB8AC3E}">
        <p14:creationId xmlns:p14="http://schemas.microsoft.com/office/powerpoint/2010/main" val="23733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33</a:t>
            </a:fld>
            <a:endParaRPr lang="en-AU" dirty="0"/>
          </a:p>
        </p:txBody>
      </p:sp>
    </p:spTree>
    <p:extLst>
      <p:ext uri="{BB962C8B-B14F-4D97-AF65-F5344CB8AC3E}">
        <p14:creationId xmlns:p14="http://schemas.microsoft.com/office/powerpoint/2010/main" val="337659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4</a:t>
            </a:fld>
            <a:endParaRPr lang="en-AU" dirty="0"/>
          </a:p>
        </p:txBody>
      </p:sp>
    </p:spTree>
    <p:extLst>
      <p:ext uri="{BB962C8B-B14F-4D97-AF65-F5344CB8AC3E}">
        <p14:creationId xmlns:p14="http://schemas.microsoft.com/office/powerpoint/2010/main" val="1890440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34</a:t>
            </a:fld>
            <a:endParaRPr lang="en-AU" dirty="0"/>
          </a:p>
        </p:txBody>
      </p:sp>
    </p:spTree>
    <p:extLst>
      <p:ext uri="{BB962C8B-B14F-4D97-AF65-F5344CB8AC3E}">
        <p14:creationId xmlns:p14="http://schemas.microsoft.com/office/powerpoint/2010/main" val="184302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5</a:t>
            </a:fld>
            <a:endParaRPr lang="en-AU" dirty="0"/>
          </a:p>
        </p:txBody>
      </p:sp>
    </p:spTree>
    <p:extLst>
      <p:ext uri="{BB962C8B-B14F-4D97-AF65-F5344CB8AC3E}">
        <p14:creationId xmlns:p14="http://schemas.microsoft.com/office/powerpoint/2010/main" val="70573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6</a:t>
            </a:fld>
            <a:endParaRPr lang="en-AU" dirty="0"/>
          </a:p>
        </p:txBody>
      </p:sp>
    </p:spTree>
    <p:extLst>
      <p:ext uri="{BB962C8B-B14F-4D97-AF65-F5344CB8AC3E}">
        <p14:creationId xmlns:p14="http://schemas.microsoft.com/office/powerpoint/2010/main" val="337423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C9D815-2CBF-47DB-ADE0-5EF34EE89B03}" type="slidenum">
              <a:rPr lang="fr-CH" smtClean="0"/>
              <a:pPr/>
              <a:t>7</a:t>
            </a:fld>
            <a:endParaRPr lang="fr-CH" dirty="0"/>
          </a:p>
        </p:txBody>
      </p:sp>
    </p:spTree>
    <p:extLst>
      <p:ext uri="{BB962C8B-B14F-4D97-AF65-F5344CB8AC3E}">
        <p14:creationId xmlns:p14="http://schemas.microsoft.com/office/powerpoint/2010/main" val="381652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8</a:t>
            </a:fld>
            <a:endParaRPr lang="en-AU" dirty="0"/>
          </a:p>
        </p:txBody>
      </p:sp>
    </p:spTree>
    <p:extLst>
      <p:ext uri="{BB962C8B-B14F-4D97-AF65-F5344CB8AC3E}">
        <p14:creationId xmlns:p14="http://schemas.microsoft.com/office/powerpoint/2010/main" val="220601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9</a:t>
            </a:fld>
            <a:endParaRPr lang="en-AU" dirty="0"/>
          </a:p>
        </p:txBody>
      </p:sp>
    </p:spTree>
    <p:extLst>
      <p:ext uri="{BB962C8B-B14F-4D97-AF65-F5344CB8AC3E}">
        <p14:creationId xmlns:p14="http://schemas.microsoft.com/office/powerpoint/2010/main" val="406748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11</a:t>
            </a:fld>
            <a:endParaRPr lang="en-AU" dirty="0"/>
          </a:p>
        </p:txBody>
      </p:sp>
    </p:spTree>
    <p:extLst>
      <p:ext uri="{BB962C8B-B14F-4D97-AF65-F5344CB8AC3E}">
        <p14:creationId xmlns:p14="http://schemas.microsoft.com/office/powerpoint/2010/main" val="54771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53CE0-7065-4327-B5D9-2AAFADC3A259}" type="slidenum">
              <a:rPr lang="en-AU" smtClean="0"/>
              <a:pPr/>
              <a:t>13</a:t>
            </a:fld>
            <a:endParaRPr lang="en-AU" dirty="0"/>
          </a:p>
        </p:txBody>
      </p:sp>
    </p:spTree>
    <p:extLst>
      <p:ext uri="{BB962C8B-B14F-4D97-AF65-F5344CB8AC3E}">
        <p14:creationId xmlns:p14="http://schemas.microsoft.com/office/powerpoint/2010/main" val="426552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885950"/>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4048125"/>
            <a:ext cx="40132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248400"/>
            <a:ext cx="5334000" cy="457200"/>
          </a:xfrm>
        </p:spPr>
        <p:txBody>
          <a:bodyPr/>
          <a:lstStyle>
            <a:lvl1pPr>
              <a:defRPr/>
            </a:lvl1pPr>
          </a:lstStyle>
          <a:p>
            <a:endParaRPr lang="en-AU" dirty="0"/>
          </a:p>
        </p:txBody>
      </p:sp>
      <p:sp>
        <p:nvSpPr>
          <p:cNvPr id="7" name="Slide Number Placeholder 6"/>
          <p:cNvSpPr>
            <a:spLocks noGrp="1"/>
          </p:cNvSpPr>
          <p:nvPr>
            <p:ph type="sldNum" sz="quarter" idx="11"/>
          </p:nvPr>
        </p:nvSpPr>
        <p:spPr>
          <a:xfrm>
            <a:off x="6731000" y="6229350"/>
            <a:ext cx="1905000" cy="457200"/>
          </a:xfrm>
        </p:spPr>
        <p:txBody>
          <a:bodyPr/>
          <a:lstStyle>
            <a:lvl1pPr>
              <a:defRPr/>
            </a:lvl1pPr>
          </a:lstStyle>
          <a:p>
            <a:fld id="{38456112-C212-43B5-8AE4-2C7D5994511F}" type="slidenum">
              <a:rPr lang="en-AU"/>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A1B53B-6058-4CAD-8915-B80E1592E35A}"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A1B53B-6058-4CAD-8915-B80E1592E35A}" type="datetimeFigureOut">
              <a:rPr lang="en-US" smtClean="0"/>
              <a:pPr/>
              <a:t>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1B53B-6058-4CAD-8915-B80E1592E35A}" type="datetimeFigureOut">
              <a:rPr lang="en-US" smtClean="0"/>
              <a:pPr/>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A1B53B-6058-4CAD-8915-B80E1592E35A}" type="datetimeFigureOut">
              <a:rPr lang="en-US" smtClean="0"/>
              <a:pPr/>
              <a:t>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A1B53B-6058-4CAD-8915-B80E1592E35A}" type="datetimeFigureOut">
              <a:rPr lang="en-US" smtClean="0"/>
              <a:pPr/>
              <a:t>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1B53B-6058-4CAD-8915-B80E1592E35A}" type="datetimeFigureOut">
              <a:rPr lang="en-US" smtClean="0"/>
              <a:pPr/>
              <a:t>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1B53B-6058-4CAD-8915-B80E1592E35A}" type="datetimeFigureOut">
              <a:rPr lang="en-US" smtClean="0"/>
              <a:pPr/>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1B53B-6058-4CAD-8915-B80E1592E35A}" type="datetimeFigureOut">
              <a:rPr lang="en-US" smtClean="0"/>
              <a:pPr/>
              <a:t>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A28918-9B0C-4786-9F62-81ABBBF393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1B53B-6058-4CAD-8915-B80E1592E35A}" type="datetimeFigureOut">
              <a:rPr lang="en-US" smtClean="0"/>
              <a:pPr/>
              <a:t>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28918-9B0C-4786-9F62-81ABBBF393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WXJZXR5Qb-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cademicintegrity.auckland.ac.nz/index.html"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hyperlink" Target="https://www.cs.auckland.ac.nz/courses/compsci345s1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upixxx@aucklanduni.ac.nz" TargetMode="External"/><Relationship Id="rId4" Type="http://schemas.openxmlformats.org/officeDocument/2006/relationships/hyperlink" Target="file:///D:\Dropbox\Teaching\345%202015\Assign%201\piazza.com\aucklanduni.ac.nz\semester12015\cs345_se350\hom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s.auckland.ac.nz/courses/compsci345s1c/601_602.html" TargetMode="External"/><Relationship Id="rId2" Type="http://schemas.openxmlformats.org/officeDocument/2006/relationships/hyperlink" Target="mailto:beryl@cs.auckland.ac.nz"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s.auckland.ac.nz/courses/compsci345s1c/assign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s.auckland.ac.nz/courses/compsci345s1c/exam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hyperlink" Target="mailto:classreps@ausa.org.nz"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jim@cs.auckland.ac.nz" TargetMode="External"/><Relationship Id="rId7"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cj.Sutherland@auckland.ac.nz" TargetMode="External"/><Relationship Id="rId4" Type="http://schemas.openxmlformats.org/officeDocument/2006/relationships/hyperlink" Target="mailto:beryl@cs.auckland.ac.nz"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bpad682@aucklanduni.ac.nz"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hganavak@gmail.com" TargetMode="External"/><Relationship Id="rId4" Type="http://schemas.openxmlformats.org/officeDocument/2006/relationships/hyperlink" Target="mailto:rrav495@aucklanduni.ac.nz"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332656"/>
          <a:ext cx="77724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1331640" y="5157192"/>
            <a:ext cx="6400800" cy="1536576"/>
          </a:xfrm>
        </p:spPr>
        <p:txBody>
          <a:bodyPr>
            <a:normAutofit fontScale="70000" lnSpcReduction="20000"/>
          </a:bodyPr>
          <a:lstStyle/>
          <a:p>
            <a:endParaRPr lang="en-NZ" dirty="0" smtClean="0"/>
          </a:p>
          <a:p>
            <a:r>
              <a:rPr lang="en-NZ" dirty="0"/>
              <a:t>Professor Jim Warren</a:t>
            </a:r>
          </a:p>
          <a:p>
            <a:r>
              <a:rPr lang="en-NZ" dirty="0" smtClean="0"/>
              <a:t>Associate Professor Beryl Plimmer</a:t>
            </a:r>
          </a:p>
          <a:p>
            <a:r>
              <a:rPr lang="en-NZ" dirty="0" smtClean="0"/>
              <a:t>Craig Sutherland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Relevance of context</a:t>
            </a:r>
            <a:endParaRPr lang="en-NZ" dirty="0"/>
          </a:p>
        </p:txBody>
      </p:sp>
      <p:sp>
        <p:nvSpPr>
          <p:cNvPr id="3" name="Content Placeholder 2"/>
          <p:cNvSpPr>
            <a:spLocks noGrp="1"/>
          </p:cNvSpPr>
          <p:nvPr>
            <p:ph idx="1"/>
          </p:nvPr>
        </p:nvSpPr>
        <p:spPr>
          <a:xfrm>
            <a:off x="457200" y="1412776"/>
            <a:ext cx="8229600" cy="4925144"/>
          </a:xfrm>
        </p:spPr>
        <p:txBody>
          <a:bodyPr>
            <a:normAutofit fontScale="70000" lnSpcReduction="20000"/>
          </a:bodyPr>
          <a:lstStyle/>
          <a:p>
            <a:r>
              <a:rPr lang="en-NZ" dirty="0" smtClean="0"/>
              <a:t>The Vincennes with new Aegis technology was rushed to the Persian Gulf in midst of rising tensions</a:t>
            </a:r>
          </a:p>
          <a:p>
            <a:r>
              <a:rPr lang="en-NZ" dirty="0" smtClean="0"/>
              <a:t>The crew had a complex, stressful day and was expecting trouble</a:t>
            </a:r>
          </a:p>
          <a:p>
            <a:pPr lvl="1"/>
            <a:r>
              <a:rPr lang="en-NZ" dirty="0" smtClean="0"/>
              <a:t>Earlier a US helicopter was fired on by Iranian patrol boats while observing them</a:t>
            </a:r>
          </a:p>
          <a:p>
            <a:pPr lvl="1"/>
            <a:r>
              <a:rPr lang="en-NZ" dirty="0" smtClean="0"/>
              <a:t>Vincennes was chasing the patrol boats</a:t>
            </a:r>
          </a:p>
          <a:p>
            <a:pPr lvl="1"/>
            <a:r>
              <a:rPr lang="en-NZ" dirty="0" smtClean="0"/>
              <a:t>Both the Americans and Iranians had violated Oman territorial waters and had been confronted and sent off by the Omani navy</a:t>
            </a:r>
          </a:p>
          <a:p>
            <a:pPr lvl="1"/>
            <a:r>
              <a:rPr lang="en-NZ" dirty="0" smtClean="0"/>
              <a:t>The Vincennes was pursuing the patrol boats into Iranian territorial waters</a:t>
            </a:r>
          </a:p>
          <a:p>
            <a:pPr lvl="1"/>
            <a:endParaRPr lang="en-NZ" dirty="0"/>
          </a:p>
          <a:p>
            <a:r>
              <a:rPr lang="en-NZ" dirty="0" smtClean="0"/>
              <a:t>It’s world leaders, not designers, that created</a:t>
            </a:r>
            <a:br>
              <a:rPr lang="en-NZ" dirty="0" smtClean="0"/>
            </a:br>
            <a:r>
              <a:rPr lang="en-NZ" dirty="0" smtClean="0"/>
              <a:t>the recipe for tragic error here, HOWEVER</a:t>
            </a:r>
          </a:p>
          <a:p>
            <a:pPr lvl="1"/>
            <a:r>
              <a:rPr lang="en-NZ" dirty="0" smtClean="0"/>
              <a:t>As designers we are responsible to put ourselves</a:t>
            </a:r>
            <a:br>
              <a:rPr lang="en-NZ" dirty="0" smtClean="0"/>
            </a:br>
            <a:r>
              <a:rPr lang="en-NZ" dirty="0" smtClean="0"/>
              <a:t>in the shoes of our users</a:t>
            </a:r>
          </a:p>
          <a:p>
            <a:pPr lvl="1"/>
            <a:r>
              <a:rPr lang="en-NZ" dirty="0" smtClean="0"/>
              <a:t>Provide information in a format compatible with</a:t>
            </a:r>
            <a:br>
              <a:rPr lang="en-NZ" dirty="0" smtClean="0"/>
            </a:br>
            <a:r>
              <a:rPr lang="en-NZ" dirty="0" smtClean="0"/>
              <a:t>low effort and minimal error in the context of use</a:t>
            </a:r>
            <a:endParaRPr lang="en-NZ" dirty="0"/>
          </a:p>
        </p:txBody>
      </p:sp>
      <p:pic>
        <p:nvPicPr>
          <p:cNvPr id="5" name="Picture 2" descr="http://upload.wikimedia.org/wikipedia/en/b/b4/Iran-stamp-Scott2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364871"/>
            <a:ext cx="1624135" cy="223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4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3568" y="188640"/>
            <a:ext cx="7772400" cy="1143000"/>
          </a:xfrm>
        </p:spPr>
        <p:txBody>
          <a:bodyPr>
            <a:normAutofit/>
          </a:bodyPr>
          <a:lstStyle/>
          <a:p>
            <a:r>
              <a:rPr lang="en-NZ" sz="3600" b="1" dirty="0">
                <a:solidFill>
                  <a:srgbClr val="0033CC"/>
                </a:solidFill>
              </a:rPr>
              <a:t>Everyday </a:t>
            </a:r>
            <a:r>
              <a:rPr lang="en-NZ" sz="3600" b="1" dirty="0" smtClean="0">
                <a:solidFill>
                  <a:srgbClr val="0033CC"/>
                </a:solidFill>
              </a:rPr>
              <a:t>Interface</a:t>
            </a:r>
            <a:r>
              <a:rPr lang="en-NZ" sz="3600" b="1" dirty="0">
                <a:solidFill>
                  <a:srgbClr val="0033CC"/>
                </a:solidFill>
              </a:rPr>
              <a:t> Issues</a:t>
            </a:r>
            <a:endParaRPr lang="en-US" sz="3600" b="1" dirty="0">
              <a:solidFill>
                <a:srgbClr val="0033CC"/>
              </a:solidFill>
            </a:endParaRPr>
          </a:p>
        </p:txBody>
      </p:sp>
      <p:sp>
        <p:nvSpPr>
          <p:cNvPr id="6" name="Slide Number Placeholder 5"/>
          <p:cNvSpPr>
            <a:spLocks noGrp="1"/>
          </p:cNvSpPr>
          <p:nvPr>
            <p:ph type="sldNum" sz="quarter" idx="11"/>
          </p:nvPr>
        </p:nvSpPr>
        <p:spPr/>
        <p:txBody>
          <a:bodyPr/>
          <a:lstStyle/>
          <a:p>
            <a:fld id="{38456112-C212-43B5-8AE4-2C7D5994511F}" type="slidenum">
              <a:rPr lang="en-AU" smtClean="0"/>
              <a:pPr/>
              <a:t>11</a:t>
            </a:fld>
            <a:endParaRPr lang="en-AU" dirty="0"/>
          </a:p>
        </p:txBody>
      </p:sp>
      <p:pic>
        <p:nvPicPr>
          <p:cNvPr id="9" name="Picture 8" descr="F&amp;P stovetop.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3528" y="1036282"/>
            <a:ext cx="8496944" cy="566463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dirty="0" smtClean="0"/>
              <a:t>HCI: yesterday -&gt; today</a:t>
            </a:r>
            <a:endParaRPr lang="en-NZ" dirty="0"/>
          </a:p>
        </p:txBody>
      </p:sp>
      <p:sp>
        <p:nvSpPr>
          <p:cNvPr id="7" name="Content Placeholder 6"/>
          <p:cNvSpPr>
            <a:spLocks noGrp="1"/>
          </p:cNvSpPr>
          <p:nvPr>
            <p:ph idx="1"/>
          </p:nvPr>
        </p:nvSpPr>
        <p:spPr/>
        <p:txBody>
          <a:bodyPr>
            <a:normAutofit fontScale="85000" lnSpcReduction="20000"/>
          </a:bodyPr>
          <a:lstStyle/>
          <a:p>
            <a:r>
              <a:rPr lang="en-NZ" dirty="0" smtClean="0"/>
              <a:t>Historically</a:t>
            </a:r>
          </a:p>
          <a:p>
            <a:pPr lvl="1"/>
            <a:r>
              <a:rPr lang="en-NZ" dirty="0" smtClean="0"/>
              <a:t>HCI wasn’t a key issue when there were only a few computers in back rooms</a:t>
            </a:r>
          </a:p>
          <a:p>
            <a:pPr lvl="2"/>
            <a:r>
              <a:rPr lang="en-NZ" dirty="0" smtClean="0"/>
              <a:t>Personal computers (e.g. Apple </a:t>
            </a:r>
            <a:r>
              <a:rPr lang="en-NZ" dirty="0" err="1" smtClean="0"/>
              <a:t>IIe</a:t>
            </a:r>
            <a:r>
              <a:rPr lang="en-NZ" dirty="0" smtClean="0"/>
              <a:t> from 1976, IBM PC from 1981, interfaces based on Xerox Star [Mac, Windows]) brought HCI to the common workplace and home</a:t>
            </a:r>
          </a:p>
          <a:p>
            <a:pPr lvl="2"/>
            <a:r>
              <a:rPr lang="en-NZ" dirty="0" smtClean="0"/>
              <a:t>And then there’s the Internet -&gt; Web -&gt; widespread Social Media trajectory</a:t>
            </a:r>
          </a:p>
          <a:p>
            <a:pPr lvl="1"/>
            <a:r>
              <a:rPr lang="en-NZ" dirty="0" smtClean="0"/>
              <a:t>Take banking</a:t>
            </a:r>
          </a:p>
          <a:p>
            <a:pPr lvl="2"/>
            <a:r>
              <a:rPr lang="en-NZ" dirty="0" smtClean="0"/>
              <a:t>Used computers from Day 1, but over recent decades have transformed their interface to customers with ATMs and now online (Web) banking</a:t>
            </a:r>
          </a:p>
          <a:p>
            <a:pPr lvl="1"/>
            <a:r>
              <a:rPr lang="en-NZ" dirty="0" smtClean="0"/>
              <a:t>Cell phones</a:t>
            </a:r>
          </a:p>
          <a:p>
            <a:pPr lvl="2"/>
            <a:r>
              <a:rPr lang="en-NZ" dirty="0" smtClean="0"/>
              <a:t>Most people in the world have access to a cell phone (there’ll all computers, and increasingly ‘smart’)</a:t>
            </a:r>
            <a:endParaRPr lang="en-NZ" dirty="0"/>
          </a:p>
        </p:txBody>
      </p:sp>
    </p:spTree>
    <p:extLst>
      <p:ext uri="{BB962C8B-B14F-4D97-AF65-F5344CB8AC3E}">
        <p14:creationId xmlns:p14="http://schemas.microsoft.com/office/powerpoint/2010/main" val="412052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56111" y="1052736"/>
            <a:ext cx="7128792" cy="5503225"/>
          </a:xfrm>
          <a:prstGeom prst="rect">
            <a:avLst/>
          </a:prstGeom>
          <a:noFill/>
          <a:ln w="9525">
            <a:noFill/>
            <a:miter lim="800000"/>
            <a:headEnd/>
            <a:tailEnd/>
          </a:ln>
        </p:spPr>
      </p:pic>
      <p:sp>
        <p:nvSpPr>
          <p:cNvPr id="19" name="TextBox 18"/>
          <p:cNvSpPr txBox="1"/>
          <p:nvPr/>
        </p:nvSpPr>
        <p:spPr>
          <a:xfrm>
            <a:off x="7288476" y="6539402"/>
            <a:ext cx="996427" cy="276999"/>
          </a:xfrm>
          <a:prstGeom prst="rect">
            <a:avLst/>
          </a:prstGeom>
          <a:noFill/>
        </p:spPr>
        <p:txBody>
          <a:bodyPr wrap="none" rtlCol="0">
            <a:spAutoFit/>
          </a:bodyPr>
          <a:lstStyle/>
          <a:p>
            <a:r>
              <a:rPr lang="en-NZ" sz="1200" dirty="0" smtClean="0">
                <a:solidFill>
                  <a:schemeClr val="tx1">
                    <a:lumMod val="50000"/>
                    <a:lumOff val="50000"/>
                  </a:schemeClr>
                </a:solidFill>
              </a:rPr>
              <a:t>Google Earth</a:t>
            </a:r>
            <a:endParaRPr lang="en-NZ" sz="1200" dirty="0">
              <a:solidFill>
                <a:schemeClr val="tx1">
                  <a:lumMod val="50000"/>
                  <a:lumOff val="50000"/>
                </a:schemeClr>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B30F74E6-9A8B-494C-98F5-B66B12BC748A}" type="slidenum">
              <a:rPr lang="en-US" smtClean="0"/>
              <a:pPr>
                <a:defRPr/>
              </a:pPr>
              <a:t>13</a:t>
            </a:fld>
            <a:endParaRPr lang="en-US" dirty="0"/>
          </a:p>
        </p:txBody>
      </p:sp>
    </p:spTree>
    <p:extLst>
      <p:ext uri="{BB962C8B-B14F-4D97-AF65-F5344CB8AC3E}">
        <p14:creationId xmlns:p14="http://schemas.microsoft.com/office/powerpoint/2010/main" val="328999465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9592" y="1105628"/>
            <a:ext cx="7567329" cy="5482592"/>
          </a:xfrm>
          <a:prstGeom prst="rect">
            <a:avLst/>
          </a:prstGeom>
          <a:noFill/>
          <a:ln w="9525">
            <a:noFill/>
            <a:miter lim="800000"/>
            <a:headEnd/>
            <a:tailEnd/>
          </a:ln>
        </p:spPr>
      </p:pic>
      <p:sp>
        <p:nvSpPr>
          <p:cNvPr id="22" name="TextBox 21"/>
          <p:cNvSpPr txBox="1"/>
          <p:nvPr/>
        </p:nvSpPr>
        <p:spPr>
          <a:xfrm>
            <a:off x="7609314" y="6597622"/>
            <a:ext cx="857607" cy="276999"/>
          </a:xfrm>
          <a:prstGeom prst="rect">
            <a:avLst/>
          </a:prstGeom>
          <a:noFill/>
        </p:spPr>
        <p:txBody>
          <a:bodyPr wrap="none" rtlCol="0">
            <a:spAutoFit/>
          </a:bodyPr>
          <a:lstStyle/>
          <a:p>
            <a:r>
              <a:rPr lang="en-NZ" sz="1200" dirty="0" err="1" smtClean="0">
                <a:solidFill>
                  <a:schemeClr val="tx1">
                    <a:lumMod val="50000"/>
                    <a:lumOff val="50000"/>
                  </a:schemeClr>
                </a:solidFill>
              </a:rPr>
              <a:t>SecondLife</a:t>
            </a:r>
            <a:endParaRPr lang="en-NZ" sz="1200" dirty="0">
              <a:solidFill>
                <a:schemeClr val="tx1">
                  <a:lumMod val="50000"/>
                  <a:lumOff val="50000"/>
                </a:schemeClr>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B30F74E6-9A8B-494C-98F5-B66B12BC748A}" type="slidenum">
              <a:rPr lang="en-US" smtClean="0"/>
              <a:pPr>
                <a:defRPr/>
              </a:pPr>
              <a:t>14</a:t>
            </a:fld>
            <a:endParaRPr lang="en-US" dirty="0"/>
          </a:p>
        </p:txBody>
      </p:sp>
    </p:spTree>
    <p:extLst>
      <p:ext uri="{BB962C8B-B14F-4D97-AF65-F5344CB8AC3E}">
        <p14:creationId xmlns:p14="http://schemas.microsoft.com/office/powerpoint/2010/main" val="32899946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1801" y="1196752"/>
            <a:ext cx="8527263" cy="3600400"/>
          </a:xfrm>
          <a:prstGeom prst="rect">
            <a:avLst/>
          </a:prstGeom>
        </p:spPr>
      </p:pic>
      <p:sp>
        <p:nvSpPr>
          <p:cNvPr id="8" name="TextBox 7"/>
          <p:cNvSpPr txBox="1"/>
          <p:nvPr/>
        </p:nvSpPr>
        <p:spPr>
          <a:xfrm>
            <a:off x="7462606" y="4833098"/>
            <a:ext cx="1252972" cy="276999"/>
          </a:xfrm>
          <a:prstGeom prst="rect">
            <a:avLst/>
          </a:prstGeom>
          <a:noFill/>
        </p:spPr>
        <p:txBody>
          <a:bodyPr wrap="none" rtlCol="0">
            <a:spAutoFit/>
          </a:bodyPr>
          <a:lstStyle/>
          <a:p>
            <a:r>
              <a:rPr lang="en-NZ" sz="1200" dirty="0" smtClean="0">
                <a:solidFill>
                  <a:schemeClr val="tx1">
                    <a:lumMod val="50000"/>
                    <a:lumOff val="50000"/>
                  </a:schemeClr>
                </a:solidFill>
              </a:rPr>
              <a:t>Kinect, Microsoft</a:t>
            </a:r>
            <a:endParaRPr lang="en-NZ" sz="1200" dirty="0">
              <a:solidFill>
                <a:schemeClr val="tx1">
                  <a:lumMod val="50000"/>
                  <a:lumOff val="50000"/>
                </a:schemeClr>
              </a:solidFill>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B30F74E6-9A8B-494C-98F5-B66B12BC748A}" type="slidenum">
              <a:rPr lang="en-US" smtClean="0"/>
              <a:pPr>
                <a:defRPr/>
              </a:pPr>
              <a:t>15</a:t>
            </a:fld>
            <a:endParaRPr lang="en-US" dirty="0"/>
          </a:p>
        </p:txBody>
      </p:sp>
    </p:spTree>
    <p:extLst>
      <p:ext uri="{BB962C8B-B14F-4D97-AF65-F5344CB8AC3E}">
        <p14:creationId xmlns:p14="http://schemas.microsoft.com/office/powerpoint/2010/main" val="326158822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Applications of HCI</a:t>
            </a:r>
            <a:endParaRPr lang="en-US" sz="3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16</a:t>
            </a:fld>
            <a:endParaRPr lang="en-US" dirty="0"/>
          </a:p>
        </p:txBody>
      </p:sp>
      <p:pic>
        <p:nvPicPr>
          <p:cNvPr id="7" name="Picture 6" descr="BCI, EPFL 200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59632" y="1124744"/>
            <a:ext cx="3072341" cy="2304256"/>
          </a:xfrm>
          <a:prstGeom prst="rect">
            <a:avLst/>
          </a:prstGeom>
        </p:spPr>
      </p:pic>
      <p:sp>
        <p:nvSpPr>
          <p:cNvPr id="16" name="TextBox 15"/>
          <p:cNvSpPr txBox="1"/>
          <p:nvPr/>
        </p:nvSpPr>
        <p:spPr>
          <a:xfrm>
            <a:off x="7298428" y="6309320"/>
            <a:ext cx="872547" cy="276999"/>
          </a:xfrm>
          <a:prstGeom prst="rect">
            <a:avLst/>
          </a:prstGeom>
          <a:noFill/>
        </p:spPr>
        <p:txBody>
          <a:bodyPr wrap="none" rtlCol="0">
            <a:spAutoFit/>
          </a:bodyPr>
          <a:lstStyle/>
          <a:p>
            <a:r>
              <a:rPr lang="en-NZ" sz="1200" dirty="0" smtClean="0">
                <a:solidFill>
                  <a:schemeClr val="tx1">
                    <a:lumMod val="50000"/>
                    <a:lumOff val="50000"/>
                  </a:schemeClr>
                </a:solidFill>
              </a:rPr>
              <a:t>BCI at EPFL</a:t>
            </a:r>
            <a:endParaRPr lang="en-NZ" sz="1200" dirty="0">
              <a:solidFill>
                <a:schemeClr val="tx1">
                  <a:lumMod val="50000"/>
                  <a:lumOff val="50000"/>
                </a:schemeClr>
              </a:solidFill>
            </a:endParaRPr>
          </a:p>
        </p:txBody>
      </p:sp>
      <p:pic>
        <p:nvPicPr>
          <p:cNvPr id="15362" name="Picture 2" descr="http://i2.cdn.turner.com/cnn/dam/assets/140327163701-future-of-smartwatches-orig-mg-00011727-story-tab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765" y="3549839"/>
            <a:ext cx="3336305" cy="1876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946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t>Local examples of applying UX Theory</a:t>
            </a:r>
          </a:p>
        </p:txBody>
      </p:sp>
      <p:sp>
        <p:nvSpPr>
          <p:cNvPr id="3" name="Content Placeholder 2"/>
          <p:cNvSpPr>
            <a:spLocks noGrp="1"/>
          </p:cNvSpPr>
          <p:nvPr>
            <p:ph idx="1"/>
          </p:nvPr>
        </p:nvSpPr>
        <p:spPr>
          <a:xfrm>
            <a:off x="4211960" y="1628800"/>
            <a:ext cx="5040560" cy="4497363"/>
          </a:xfrm>
        </p:spPr>
        <p:txBody>
          <a:bodyPr/>
          <a:lstStyle/>
          <a:p>
            <a:pPr marL="0" indent="0">
              <a:buNone/>
            </a:pPr>
            <a:r>
              <a:rPr lang="en-NZ" dirty="0" smtClean="0"/>
              <a:t>Heath bots welcome screen</a:t>
            </a:r>
            <a:endParaRPr lang="en-NZ" dirty="0"/>
          </a:p>
        </p:txBody>
      </p:sp>
      <p:pic>
        <p:nvPicPr>
          <p:cNvPr id="15362" name="Picture 2" descr="Fullscreen capture 882012 10841 PM"/>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16016" y="2708920"/>
            <a:ext cx="391318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descr="https://wiki.auckland.ac.nz/download/attachments/36285006/robots-6.jpg?version=1&amp;modificationDate=13261489260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5365" name="Picture 5"/>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0375" y="1556792"/>
            <a:ext cx="364406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313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568" y="2276872"/>
            <a:ext cx="83534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smtClean="0"/>
              <a:t>User test Results</a:t>
            </a:r>
            <a:endParaRPr lang="en-NZ" dirty="0"/>
          </a:p>
        </p:txBody>
      </p:sp>
      <p:sp>
        <p:nvSpPr>
          <p:cNvPr id="3" name="Content Placeholder 2"/>
          <p:cNvSpPr>
            <a:spLocks noGrp="1"/>
          </p:cNvSpPr>
          <p:nvPr>
            <p:ph idx="1"/>
          </p:nvPr>
        </p:nvSpPr>
        <p:spPr/>
        <p:txBody>
          <a:bodyPr/>
          <a:lstStyle/>
          <a:p>
            <a:r>
              <a:rPr lang="en-NZ" dirty="0" smtClean="0"/>
              <a:t>Functionally the system is fantastic </a:t>
            </a:r>
          </a:p>
          <a:p>
            <a:pPr lvl="1"/>
            <a:r>
              <a:rPr lang="en-NZ" dirty="0" smtClean="0"/>
              <a:t>But….  </a:t>
            </a:r>
            <a:endParaRPr lang="en-NZ" dirty="0"/>
          </a:p>
        </p:txBody>
      </p:sp>
    </p:spTree>
    <p:extLst>
      <p:ext uri="{BB962C8B-B14F-4D97-AF65-F5344CB8AC3E}">
        <p14:creationId xmlns:p14="http://schemas.microsoft.com/office/powerpoint/2010/main" val="3475700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Freeform Ink on Program Code</a:t>
            </a:r>
            <a:endParaRPr lang="en-NZ" dirty="0"/>
          </a:p>
        </p:txBody>
      </p:sp>
      <p:sp>
        <p:nvSpPr>
          <p:cNvPr id="3" name="Content Placeholder 2"/>
          <p:cNvSpPr>
            <a:spLocks noGrp="1"/>
          </p:cNvSpPr>
          <p:nvPr>
            <p:ph idx="1"/>
          </p:nvPr>
        </p:nvSpPr>
        <p:spPr/>
        <p:txBody>
          <a:bodyPr>
            <a:normAutofit/>
          </a:bodyPr>
          <a:lstStyle/>
          <a:p>
            <a:r>
              <a:rPr lang="en-US" sz="2400" dirty="0" smtClean="0"/>
              <a:t>People are used to annotating static documents, what about documents that change?</a:t>
            </a:r>
            <a:endParaRPr lang="en-NZ" sz="2400" dirty="0"/>
          </a:p>
        </p:txBody>
      </p:sp>
      <p:pic>
        <p:nvPicPr>
          <p:cNvPr id="4" name="Picture 3"/>
          <p:cNvPicPr>
            <a:picLocks noChangeAspect="1"/>
          </p:cNvPicPr>
          <p:nvPr/>
        </p:nvPicPr>
        <p:blipFill rotWithShape="1">
          <a:blip r:embed="rId2"/>
          <a:srcRect t="6823"/>
          <a:stretch/>
        </p:blipFill>
        <p:spPr>
          <a:xfrm>
            <a:off x="6478714" y="2489591"/>
            <a:ext cx="2160000" cy="1807675"/>
          </a:xfrm>
          <a:prstGeom prst="rect">
            <a:avLst/>
          </a:prstGeom>
        </p:spPr>
      </p:pic>
      <p:pic>
        <p:nvPicPr>
          <p:cNvPr id="5" name="Picture 4"/>
          <p:cNvPicPr>
            <a:picLocks noChangeAspect="1"/>
          </p:cNvPicPr>
          <p:nvPr/>
        </p:nvPicPr>
        <p:blipFill rotWithShape="1">
          <a:blip r:embed="rId3"/>
          <a:srcRect t="6939"/>
          <a:stretch/>
        </p:blipFill>
        <p:spPr>
          <a:xfrm>
            <a:off x="1017090" y="2489592"/>
            <a:ext cx="2160000" cy="1775528"/>
          </a:xfrm>
          <a:prstGeom prst="rect">
            <a:avLst/>
          </a:prstGeom>
        </p:spPr>
      </p:pic>
      <p:pic>
        <p:nvPicPr>
          <p:cNvPr id="6" name="Picture 5"/>
          <p:cNvPicPr>
            <a:picLocks noChangeAspect="1"/>
          </p:cNvPicPr>
          <p:nvPr/>
        </p:nvPicPr>
        <p:blipFill rotWithShape="1">
          <a:blip r:embed="rId4"/>
          <a:srcRect t="6264" b="1110"/>
          <a:stretch/>
        </p:blipFill>
        <p:spPr>
          <a:xfrm>
            <a:off x="1017090" y="4618237"/>
            <a:ext cx="2160000" cy="1808452"/>
          </a:xfrm>
          <a:prstGeom prst="rect">
            <a:avLst/>
          </a:prstGeom>
        </p:spPr>
      </p:pic>
      <p:pic>
        <p:nvPicPr>
          <p:cNvPr id="7" name="Picture 6"/>
          <p:cNvPicPr>
            <a:picLocks noChangeAspect="1"/>
          </p:cNvPicPr>
          <p:nvPr/>
        </p:nvPicPr>
        <p:blipFill rotWithShape="1">
          <a:blip r:embed="rId5"/>
          <a:srcRect t="6337"/>
          <a:stretch/>
        </p:blipFill>
        <p:spPr>
          <a:xfrm>
            <a:off x="6478714" y="4618236"/>
            <a:ext cx="2160000" cy="1807675"/>
          </a:xfrm>
          <a:prstGeom prst="rect">
            <a:avLst/>
          </a:prstGeom>
        </p:spPr>
      </p:pic>
      <p:pic>
        <p:nvPicPr>
          <p:cNvPr id="8" name="Picture 7"/>
          <p:cNvPicPr>
            <a:picLocks noChangeAspect="1"/>
          </p:cNvPicPr>
          <p:nvPr/>
        </p:nvPicPr>
        <p:blipFill rotWithShape="1">
          <a:blip r:embed="rId6"/>
          <a:srcRect t="6892"/>
          <a:stretch/>
        </p:blipFill>
        <p:spPr>
          <a:xfrm>
            <a:off x="3699227" y="2489592"/>
            <a:ext cx="2160000" cy="1788256"/>
          </a:xfrm>
          <a:prstGeom prst="rect">
            <a:avLst/>
          </a:prstGeom>
        </p:spPr>
      </p:pic>
      <p:pic>
        <p:nvPicPr>
          <p:cNvPr id="9" name="Picture 8"/>
          <p:cNvPicPr>
            <a:picLocks noChangeAspect="1"/>
          </p:cNvPicPr>
          <p:nvPr/>
        </p:nvPicPr>
        <p:blipFill rotWithShape="1">
          <a:blip r:embed="rId7"/>
          <a:srcRect t="6374"/>
          <a:stretch/>
        </p:blipFill>
        <p:spPr>
          <a:xfrm>
            <a:off x="3699227" y="4618237"/>
            <a:ext cx="2160000" cy="1796454"/>
          </a:xfrm>
          <a:prstGeom prst="rect">
            <a:avLst/>
          </a:prstGeom>
        </p:spPr>
      </p:pic>
    </p:spTree>
    <p:extLst>
      <p:ext uri="{BB962C8B-B14F-4D97-AF65-F5344CB8AC3E}">
        <p14:creationId xmlns:p14="http://schemas.microsoft.com/office/powerpoint/2010/main" val="3676738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HCI?</a:t>
            </a:r>
            <a:endParaRPr lang="en-NZ" dirty="0"/>
          </a:p>
        </p:txBody>
      </p:sp>
      <p:sp>
        <p:nvSpPr>
          <p:cNvPr id="3" name="Content Placeholder 2"/>
          <p:cNvSpPr>
            <a:spLocks noGrp="1"/>
          </p:cNvSpPr>
          <p:nvPr>
            <p:ph idx="1"/>
          </p:nvPr>
        </p:nvSpPr>
        <p:spPr/>
        <p:txBody>
          <a:bodyPr>
            <a:normAutofit lnSpcReduction="10000"/>
          </a:bodyPr>
          <a:lstStyle/>
          <a:p>
            <a:endParaRPr lang="en-NZ" dirty="0" smtClean="0">
              <a:hlinkClick r:id="rId2"/>
            </a:endParaRPr>
          </a:p>
          <a:p>
            <a:endParaRPr lang="en-NZ" dirty="0">
              <a:hlinkClick r:id="rId2"/>
            </a:endParaRPr>
          </a:p>
          <a:p>
            <a:endParaRPr lang="en-NZ" dirty="0" smtClean="0">
              <a:hlinkClick r:id="rId2"/>
            </a:endParaRPr>
          </a:p>
          <a:p>
            <a:endParaRPr lang="en-NZ" dirty="0" smtClean="0">
              <a:hlinkClick r:id="rId2"/>
            </a:endParaRPr>
          </a:p>
          <a:p>
            <a:endParaRPr lang="en-NZ" dirty="0">
              <a:hlinkClick r:id="rId2"/>
            </a:endParaRPr>
          </a:p>
          <a:p>
            <a:endParaRPr lang="en-NZ" dirty="0" smtClean="0">
              <a:hlinkClick r:id="rId2"/>
            </a:endParaRPr>
          </a:p>
          <a:p>
            <a:r>
              <a:rPr lang="en-NZ" dirty="0" smtClean="0">
                <a:hlinkClick r:id="rId2"/>
              </a:rPr>
              <a:t>https</a:t>
            </a:r>
            <a:r>
              <a:rPr lang="en-NZ" dirty="0">
                <a:hlinkClick r:id="rId2"/>
              </a:rPr>
              <a:t>://</a:t>
            </a:r>
            <a:r>
              <a:rPr lang="en-NZ" dirty="0" smtClean="0">
                <a:hlinkClick r:id="rId2"/>
              </a:rPr>
              <a:t>www.youtube.com/watch?v=WXJZXR5Qb-8</a:t>
            </a:r>
            <a:r>
              <a:rPr lang="en-NZ" dirty="0" smtClean="0"/>
              <a:t> </a:t>
            </a:r>
          </a:p>
          <a:p>
            <a:endParaRPr lang="en-NZ" dirty="0"/>
          </a:p>
        </p:txBody>
      </p:sp>
      <p:pic>
        <p:nvPicPr>
          <p:cNvPr id="4" name="Picture 3"/>
          <p:cNvPicPr>
            <a:picLocks noChangeAspect="1"/>
          </p:cNvPicPr>
          <p:nvPr/>
        </p:nvPicPr>
        <p:blipFill>
          <a:blip r:embed="rId3"/>
          <a:stretch>
            <a:fillRect/>
          </a:stretch>
        </p:blipFill>
        <p:spPr>
          <a:xfrm>
            <a:off x="3109912" y="1417638"/>
            <a:ext cx="2924175" cy="2771775"/>
          </a:xfrm>
          <a:prstGeom prst="rect">
            <a:avLst/>
          </a:prstGeom>
        </p:spPr>
      </p:pic>
    </p:spTree>
    <p:extLst>
      <p:ext uri="{BB962C8B-B14F-4D97-AF65-F5344CB8AC3E}">
        <p14:creationId xmlns:p14="http://schemas.microsoft.com/office/powerpoint/2010/main" val="3317823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Freeform Ink on Program Code</a:t>
            </a:r>
            <a:endParaRPr lang="en-NZ" dirty="0"/>
          </a:p>
        </p:txBody>
      </p:sp>
      <p:sp>
        <p:nvSpPr>
          <p:cNvPr id="3" name="Content Placeholder 2"/>
          <p:cNvSpPr>
            <a:spLocks noGrp="1"/>
          </p:cNvSpPr>
          <p:nvPr>
            <p:ph idx="1"/>
          </p:nvPr>
        </p:nvSpPr>
        <p:spPr/>
        <p:txBody>
          <a:bodyPr>
            <a:normAutofit/>
          </a:bodyPr>
          <a:lstStyle/>
          <a:p>
            <a:r>
              <a:rPr lang="en-US" sz="2400" dirty="0" smtClean="0"/>
              <a:t>People are used to annotating static documents, what about documents that change?</a:t>
            </a:r>
            <a:endParaRPr lang="en-NZ" sz="2400" dirty="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722504"/>
            <a:ext cx="2520000" cy="147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001" y="2712682"/>
            <a:ext cx="2520000" cy="1475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784961"/>
            <a:ext cx="2520000" cy="14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4419" y="4779988"/>
            <a:ext cx="2520000" cy="1485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6001" y="4775139"/>
            <a:ext cx="2520000" cy="148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4419" y="2712682"/>
            <a:ext cx="2520000" cy="1487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1445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When a UX approach is taken</a:t>
            </a:r>
            <a:endParaRPr lang="en-NZ" dirty="0"/>
          </a:p>
        </p:txBody>
      </p:sp>
      <p:sp>
        <p:nvSpPr>
          <p:cNvPr id="3" name="Content Placeholder 2"/>
          <p:cNvSpPr>
            <a:spLocks noGrp="1"/>
          </p:cNvSpPr>
          <p:nvPr>
            <p:ph idx="1"/>
          </p:nvPr>
        </p:nvSpPr>
        <p:spPr/>
        <p:txBody>
          <a:bodyPr>
            <a:normAutofit fontScale="85000" lnSpcReduction="20000"/>
          </a:bodyPr>
          <a:lstStyle/>
          <a:p>
            <a:r>
              <a:rPr lang="en-NZ" dirty="0" smtClean="0"/>
              <a:t>ALL new students to </a:t>
            </a:r>
            <a:r>
              <a:rPr lang="en-NZ" dirty="0" err="1" smtClean="0"/>
              <a:t>UoA</a:t>
            </a:r>
            <a:r>
              <a:rPr lang="en-NZ" dirty="0" smtClean="0"/>
              <a:t> have to do the Academic integrity online course</a:t>
            </a:r>
            <a:endParaRPr lang="en-NZ" dirty="0"/>
          </a:p>
          <a:p>
            <a:r>
              <a:rPr lang="en-NZ" dirty="0" smtClean="0"/>
              <a:t>Goals</a:t>
            </a:r>
          </a:p>
          <a:p>
            <a:pPr lvl="1"/>
            <a:r>
              <a:rPr lang="en-NZ" dirty="0" smtClean="0"/>
              <a:t>Not too onerous</a:t>
            </a:r>
          </a:p>
          <a:p>
            <a:pPr lvl="1"/>
            <a:r>
              <a:rPr lang="en-NZ" dirty="0" smtClean="0"/>
              <a:t>Engaging</a:t>
            </a:r>
          </a:p>
          <a:p>
            <a:pPr lvl="1"/>
            <a:r>
              <a:rPr lang="en-NZ" dirty="0" smtClean="0"/>
              <a:t>Message clear and all the bases covered</a:t>
            </a:r>
          </a:p>
          <a:p>
            <a:r>
              <a:rPr lang="en-NZ" dirty="0" smtClean="0"/>
              <a:t>Quite </a:t>
            </a:r>
            <a:r>
              <a:rPr lang="en-NZ" dirty="0"/>
              <a:t>a lot of constraints</a:t>
            </a:r>
          </a:p>
          <a:p>
            <a:pPr lvl="1"/>
            <a:r>
              <a:rPr lang="en-NZ" dirty="0"/>
              <a:t>Work with Cecil</a:t>
            </a:r>
          </a:p>
          <a:p>
            <a:pPr lvl="1"/>
            <a:r>
              <a:rPr lang="en-NZ" dirty="0" smtClean="0"/>
              <a:t>Undergraduate </a:t>
            </a:r>
            <a:r>
              <a:rPr lang="en-NZ" dirty="0"/>
              <a:t>and </a:t>
            </a:r>
            <a:r>
              <a:rPr lang="en-NZ" dirty="0" smtClean="0"/>
              <a:t>postgraduate</a:t>
            </a:r>
            <a:endParaRPr lang="en-NZ" dirty="0"/>
          </a:p>
          <a:p>
            <a:pPr lvl="1"/>
            <a:r>
              <a:rPr lang="en-NZ" dirty="0"/>
              <a:t>All faculties &amp; courses</a:t>
            </a:r>
          </a:p>
          <a:p>
            <a:pPr lvl="1"/>
            <a:r>
              <a:rPr lang="en-NZ" dirty="0"/>
              <a:t>Limited time and budget</a:t>
            </a:r>
          </a:p>
          <a:p>
            <a:pPr lvl="1"/>
            <a:r>
              <a:rPr lang="en-NZ" dirty="0"/>
              <a:t>Developed by library staff</a:t>
            </a:r>
          </a:p>
          <a:p>
            <a:endParaRPr lang="en-NZ" dirty="0"/>
          </a:p>
          <a:p>
            <a:endParaRPr lang="en-NZ" dirty="0" smtClean="0"/>
          </a:p>
          <a:p>
            <a:endParaRPr lang="en-NZ" dirty="0" smtClean="0"/>
          </a:p>
          <a:p>
            <a:endParaRPr lang="en-NZ" dirty="0"/>
          </a:p>
        </p:txBody>
      </p:sp>
    </p:spTree>
    <p:extLst>
      <p:ext uri="{BB962C8B-B14F-4D97-AF65-F5344CB8AC3E}">
        <p14:creationId xmlns:p14="http://schemas.microsoft.com/office/powerpoint/2010/main" val="159692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818471" y="4243440"/>
            <a:ext cx="3522998" cy="26259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NZ" dirty="0" smtClean="0"/>
              <a:t>Academic Integrity Course</a:t>
            </a:r>
            <a:endParaRPr lang="en-NZ" dirty="0"/>
          </a:p>
        </p:txBody>
      </p:sp>
      <p:sp>
        <p:nvSpPr>
          <p:cNvPr id="3" name="Content Placeholder 2"/>
          <p:cNvSpPr>
            <a:spLocks noGrp="1"/>
          </p:cNvSpPr>
          <p:nvPr>
            <p:ph idx="1"/>
          </p:nvPr>
        </p:nvSpPr>
        <p:spPr>
          <a:xfrm>
            <a:off x="457200" y="1600201"/>
            <a:ext cx="6779096" cy="2764904"/>
          </a:xfrm>
        </p:spPr>
        <p:txBody>
          <a:bodyPr>
            <a:normAutofit/>
          </a:bodyPr>
          <a:lstStyle/>
          <a:p>
            <a:r>
              <a:rPr lang="en-NZ" sz="1800" dirty="0">
                <a:hlinkClick r:id="rId3"/>
              </a:rPr>
              <a:t>https://www.academicintegrity.auckland.ac.nz/index.html</a:t>
            </a:r>
            <a:r>
              <a:rPr lang="en-NZ" sz="1800" dirty="0"/>
              <a:t> </a:t>
            </a:r>
          </a:p>
          <a:p>
            <a:r>
              <a:rPr lang="en-NZ" dirty="0" smtClean="0"/>
              <a:t>Humour</a:t>
            </a:r>
            <a:endParaRPr lang="en-NZ" dirty="0"/>
          </a:p>
          <a:p>
            <a:r>
              <a:rPr lang="en-NZ" dirty="0"/>
              <a:t>Short sections</a:t>
            </a:r>
          </a:p>
          <a:p>
            <a:r>
              <a:rPr lang="en-NZ" dirty="0"/>
              <a:t>Easy navigation</a:t>
            </a:r>
          </a:p>
          <a:p>
            <a:endParaRPr lang="en-NZ" dirty="0"/>
          </a:p>
        </p:txBody>
      </p:sp>
      <p:pic>
        <p:nvPicPr>
          <p:cNvPr id="18434"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31640" y="4170454"/>
            <a:ext cx="3022727" cy="2687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64196" y="2801544"/>
            <a:ext cx="3496072" cy="3127122"/>
          </a:xfrm>
          <a:prstGeom prst="rect">
            <a:avLst/>
          </a:prstGeom>
          <a:ln w="38100"/>
          <a:ex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151171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fontScale="90000"/>
          </a:bodyPr>
          <a:lstStyle/>
          <a:p>
            <a:r>
              <a:rPr lang="en-NZ" sz="3600" b="1" dirty="0" smtClean="0">
                <a:solidFill>
                  <a:srgbClr val="0033CC"/>
                </a:solidFill>
              </a:rPr>
              <a:t>Course Information</a:t>
            </a:r>
            <a:br>
              <a:rPr lang="en-NZ" sz="3600" b="1" dirty="0" smtClean="0">
                <a:solidFill>
                  <a:srgbClr val="0033CC"/>
                </a:solidFill>
              </a:rPr>
            </a:br>
            <a:r>
              <a:rPr lang="en-NZ" sz="3600" b="1" dirty="0" smtClean="0">
                <a:solidFill>
                  <a:srgbClr val="0033CC"/>
                </a:solidFill>
              </a:rPr>
              <a:t>COMPSCI 345 / SOFTENG 350</a:t>
            </a:r>
            <a:endParaRPr lang="en-US" sz="3600" b="1" dirty="0">
              <a:solidFill>
                <a:srgbClr val="0033CC"/>
              </a:solidFill>
            </a:endParaRPr>
          </a:p>
        </p:txBody>
      </p:sp>
      <p:sp>
        <p:nvSpPr>
          <p:cNvPr id="185347" name="Rectangle 3"/>
          <p:cNvSpPr>
            <a:spLocks noGrp="1" noChangeArrowheads="1"/>
          </p:cNvSpPr>
          <p:nvPr>
            <p:ph type="body" idx="1"/>
          </p:nvPr>
        </p:nvSpPr>
        <p:spPr>
          <a:xfrm>
            <a:off x="457200" y="1484784"/>
            <a:ext cx="8178800" cy="5184576"/>
          </a:xfrm>
        </p:spPr>
        <p:txBody>
          <a:bodyPr>
            <a:normAutofit fontScale="92500" lnSpcReduction="10000"/>
          </a:bodyPr>
          <a:lstStyle/>
          <a:p>
            <a:r>
              <a:rPr lang="en-NZ" sz="2200" dirty="0" smtClean="0"/>
              <a:t>Course website </a:t>
            </a:r>
            <a:r>
              <a:rPr lang="en-NZ" sz="2200" dirty="0">
                <a:hlinkClick r:id="rId3"/>
              </a:rPr>
              <a:t>https://www.cs.auckland.ac.nz/courses/compsci345s1c</a:t>
            </a:r>
            <a:r>
              <a:rPr lang="en-NZ" sz="2200" dirty="0" smtClean="0">
                <a:hlinkClick r:id="rId3"/>
              </a:rPr>
              <a:t>/</a:t>
            </a:r>
            <a:r>
              <a:rPr lang="en-NZ" sz="2200" dirty="0" smtClean="0"/>
              <a:t> </a:t>
            </a:r>
          </a:p>
          <a:p>
            <a:pPr lvl="1"/>
            <a:r>
              <a:rPr lang="en-NZ" sz="1800" dirty="0" smtClean="0"/>
              <a:t>Lecture slide, lab slides, assignments, contact points, etc</a:t>
            </a:r>
          </a:p>
          <a:p>
            <a:r>
              <a:rPr lang="en-NZ" sz="2200" dirty="0" smtClean="0"/>
              <a:t>Piazza </a:t>
            </a:r>
            <a:r>
              <a:rPr lang="en-NZ" sz="2200" u="sng" dirty="0" smtClean="0">
                <a:hlinkClick r:id="rId4"/>
              </a:rPr>
              <a:t>piazza.com/aucklanduni.ac.nz/semester12015/cs345_se350/home </a:t>
            </a:r>
            <a:r>
              <a:rPr lang="en-NZ" sz="2200" u="sng" dirty="0" smtClean="0"/>
              <a:t>  </a:t>
            </a:r>
          </a:p>
          <a:p>
            <a:pPr lvl="1"/>
            <a:r>
              <a:rPr lang="en-NZ" sz="1800" dirty="0" smtClean="0"/>
              <a:t>Forum – use for </a:t>
            </a:r>
            <a:r>
              <a:rPr lang="en-NZ" sz="1800" dirty="0"/>
              <a:t>all course </a:t>
            </a:r>
            <a:r>
              <a:rPr lang="en-NZ" sz="1800" dirty="0" smtClean="0"/>
              <a:t>related questions and group formation for assignment 2. You can sign your self up using your </a:t>
            </a:r>
            <a:r>
              <a:rPr lang="en-NZ" sz="1800" dirty="0" err="1" smtClean="0"/>
              <a:t>uni</a:t>
            </a:r>
            <a:r>
              <a:rPr lang="en-NZ" sz="1800" dirty="0" smtClean="0"/>
              <a:t> email address </a:t>
            </a:r>
            <a:r>
              <a:rPr lang="en-NZ" sz="1800" dirty="0" smtClean="0">
                <a:hlinkClick r:id="rId5"/>
              </a:rPr>
              <a:t>upixxx@aucklanduni.ac.nz</a:t>
            </a:r>
            <a:endParaRPr lang="en-NZ" sz="1800" dirty="0" smtClean="0"/>
          </a:p>
          <a:p>
            <a:pPr lvl="1"/>
            <a:r>
              <a:rPr lang="en-NZ" sz="1800" dirty="0" smtClean="0"/>
              <a:t>Copyright material (book chapter scans)</a:t>
            </a:r>
          </a:p>
          <a:p>
            <a:pPr lvl="1"/>
            <a:r>
              <a:rPr lang="en-NZ" sz="1800" dirty="0" smtClean="0"/>
              <a:t>Lecture recording links</a:t>
            </a:r>
          </a:p>
          <a:p>
            <a:r>
              <a:rPr lang="en-NZ" sz="2200" dirty="0" smtClean="0"/>
              <a:t>Cecil for marks</a:t>
            </a:r>
          </a:p>
          <a:p>
            <a:r>
              <a:rPr lang="en-NZ" sz="2200" dirty="0" err="1" smtClean="0"/>
              <a:t>Dropbox</a:t>
            </a:r>
            <a:r>
              <a:rPr lang="en-NZ" sz="2200" dirty="0" smtClean="0"/>
              <a:t> for assignment hand-in</a:t>
            </a:r>
          </a:p>
          <a:p>
            <a:r>
              <a:rPr lang="en-NZ" sz="2200" dirty="0" smtClean="0"/>
              <a:t>Email to lecturers, tutors, and class or year representative for </a:t>
            </a:r>
            <a:r>
              <a:rPr lang="en-NZ" sz="2200" b="1" dirty="0" smtClean="0"/>
              <a:t>personal problems</a:t>
            </a:r>
            <a:r>
              <a:rPr lang="en-NZ" sz="2200" dirty="0" smtClean="0"/>
              <a:t>, support </a:t>
            </a:r>
            <a:r>
              <a:rPr lang="en-NZ" sz="2200" dirty="0" err="1" smtClean="0"/>
              <a:t>etc</a:t>
            </a:r>
            <a:r>
              <a:rPr lang="en-NZ" sz="2200" dirty="0" smtClean="0"/>
              <a:t> – note all course related questions put on Piazza. </a:t>
            </a:r>
          </a:p>
          <a:p>
            <a:pPr lvl="1"/>
            <a:endParaRPr lang="en-NZ" sz="1800" dirty="0"/>
          </a:p>
          <a:p>
            <a:r>
              <a:rPr lang="en-NZ" sz="2200" dirty="0" smtClean="0"/>
              <a:t>No required textbook, library has</a:t>
            </a:r>
          </a:p>
          <a:p>
            <a:pPr lvl="1"/>
            <a:r>
              <a:rPr lang="en-NZ" sz="1800" dirty="0" smtClean="0"/>
              <a:t>The Resonant Interface, Steven Heim, 2007</a:t>
            </a:r>
          </a:p>
          <a:p>
            <a:pPr lvl="1"/>
            <a:r>
              <a:rPr lang="en-NZ" sz="1800" dirty="0"/>
              <a:t>Human-Computer Interaction, by Dix, Finlay, </a:t>
            </a:r>
            <a:endParaRPr lang="en-NZ" sz="1800" dirty="0" smtClean="0"/>
          </a:p>
          <a:p>
            <a:pPr marL="457200" lvl="1" indent="0">
              <a:buNone/>
            </a:pPr>
            <a:r>
              <a:rPr lang="en-NZ" sz="1800" dirty="0"/>
              <a:t>	</a:t>
            </a:r>
            <a:r>
              <a:rPr lang="en-NZ" sz="1800" dirty="0" err="1" smtClean="0"/>
              <a:t>Abowd</a:t>
            </a:r>
            <a:r>
              <a:rPr lang="en-NZ" sz="1800" dirty="0" smtClean="0"/>
              <a:t> </a:t>
            </a:r>
            <a:r>
              <a:rPr lang="en-NZ" sz="1800" dirty="0"/>
              <a:t>&amp; Beale </a:t>
            </a:r>
            <a:endParaRPr lang="en-NZ" sz="1800" dirty="0" smtClean="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solidFill>
                  <a:srgbClr val="0033CC"/>
                </a:solidFill>
              </a:rPr>
              <a:t>CS601/602 students</a:t>
            </a:r>
            <a:r>
              <a:rPr lang="en-NZ" dirty="0" smtClean="0"/>
              <a:t>	</a:t>
            </a:r>
            <a:endParaRPr lang="en-NZ" dirty="0"/>
          </a:p>
        </p:txBody>
      </p:sp>
      <p:sp>
        <p:nvSpPr>
          <p:cNvPr id="3" name="Content Placeholder 2"/>
          <p:cNvSpPr>
            <a:spLocks noGrp="1"/>
          </p:cNvSpPr>
          <p:nvPr>
            <p:ph idx="1"/>
          </p:nvPr>
        </p:nvSpPr>
        <p:spPr/>
        <p:txBody>
          <a:bodyPr/>
          <a:lstStyle/>
          <a:p>
            <a:r>
              <a:rPr lang="en-NZ" dirty="0" smtClean="0"/>
              <a:t>Please email Jim and tell him you are in the course </a:t>
            </a:r>
            <a:r>
              <a:rPr lang="en-NZ" dirty="0"/>
              <a:t>(</a:t>
            </a:r>
            <a:r>
              <a:rPr lang="en-NZ" dirty="0" smtClean="0">
                <a:hlinkClick r:id="rId2"/>
              </a:rPr>
              <a:t>jim@cs.auckland.ac.nz</a:t>
            </a:r>
            <a:r>
              <a:rPr lang="en-NZ" dirty="0" smtClean="0"/>
              <a:t>) </a:t>
            </a:r>
          </a:p>
          <a:p>
            <a:r>
              <a:rPr lang="en-NZ" dirty="0" smtClean="0"/>
              <a:t>For your literature review you can choose any of the topics advertised here </a:t>
            </a:r>
            <a:r>
              <a:rPr lang="en-NZ" dirty="0" smtClean="0">
                <a:hlinkClick r:id="rId3"/>
              </a:rPr>
              <a:t>https</a:t>
            </a:r>
            <a:r>
              <a:rPr lang="en-NZ" dirty="0">
                <a:hlinkClick r:id="rId3"/>
              </a:rPr>
              <a:t>://</a:t>
            </a:r>
            <a:r>
              <a:rPr lang="en-NZ" dirty="0" smtClean="0">
                <a:hlinkClick r:id="rId3"/>
              </a:rPr>
              <a:t>www.cs.auckland.ac.nz/courses/compsci345s1c/601_602.html</a:t>
            </a:r>
            <a:r>
              <a:rPr lang="en-NZ" dirty="0" smtClean="0"/>
              <a:t> </a:t>
            </a:r>
          </a:p>
          <a:p>
            <a:r>
              <a:rPr lang="en-NZ" dirty="0" smtClean="0"/>
              <a:t>Direct any questions to Jim</a:t>
            </a:r>
          </a:p>
        </p:txBody>
      </p:sp>
    </p:spTree>
    <p:extLst>
      <p:ext uri="{BB962C8B-B14F-4D97-AF65-F5344CB8AC3E}">
        <p14:creationId xmlns:p14="http://schemas.microsoft.com/office/powerpoint/2010/main" val="618685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Assessment</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686800" cy="5544616"/>
          </a:xfrm>
        </p:spPr>
        <p:txBody>
          <a:bodyPr>
            <a:normAutofit/>
          </a:bodyPr>
          <a:lstStyle/>
          <a:p>
            <a:r>
              <a:rPr lang="en-NZ" sz="2600" dirty="0"/>
              <a:t>20% Assignments</a:t>
            </a:r>
          </a:p>
          <a:p>
            <a:pPr lvl="1"/>
            <a:r>
              <a:rPr lang="en-NZ" sz="1800" dirty="0">
                <a:hlinkClick r:id="rId3"/>
              </a:rPr>
              <a:t>https://www.cs.auckland.ac.nz/courses/compsci345s1c/assignments</a:t>
            </a:r>
            <a:r>
              <a:rPr lang="en-NZ" sz="1800" dirty="0" smtClean="0">
                <a:hlinkClick r:id="rId3"/>
              </a:rPr>
              <a:t>/</a:t>
            </a:r>
            <a:r>
              <a:rPr lang="en-NZ" sz="1800" dirty="0" smtClean="0"/>
              <a:t> </a:t>
            </a:r>
          </a:p>
          <a:p>
            <a:r>
              <a:rPr lang="en-NZ" sz="2600" dirty="0" smtClean="0"/>
              <a:t>15% Test</a:t>
            </a:r>
          </a:p>
          <a:p>
            <a:pPr lvl="1"/>
            <a:r>
              <a:rPr lang="en-NZ" sz="1800" dirty="0">
                <a:hlinkClick r:id="rId4"/>
              </a:rPr>
              <a:t>https://www.cs.auckland.ac.nz/courses/compsci345s1c/exams</a:t>
            </a:r>
            <a:r>
              <a:rPr lang="en-NZ" sz="1800" dirty="0" smtClean="0">
                <a:hlinkClick r:id="rId4"/>
              </a:rPr>
              <a:t>/</a:t>
            </a:r>
            <a:r>
              <a:rPr lang="en-NZ" sz="1800" dirty="0" smtClean="0"/>
              <a:t> </a:t>
            </a:r>
          </a:p>
          <a:p>
            <a:r>
              <a:rPr lang="en-NZ" sz="2600" dirty="0" smtClean="0"/>
              <a:t>65% Final Exam</a:t>
            </a:r>
          </a:p>
          <a:p>
            <a:pPr lvl="1"/>
            <a:r>
              <a:rPr lang="en-NZ" sz="1800" dirty="0" smtClean="0"/>
              <a:t>2 hour</a:t>
            </a:r>
          </a:p>
          <a:p>
            <a:r>
              <a:rPr lang="en-NZ" sz="2200" dirty="0" smtClean="0"/>
              <a:t>A pass in both coursework and the exam is required to pass this paper.</a:t>
            </a:r>
            <a:endParaRPr lang="en-NZ" sz="2200" dirty="0"/>
          </a:p>
          <a:p>
            <a:r>
              <a:rPr lang="en-NZ" sz="2200" dirty="0" smtClean="0"/>
              <a:t>Assignment 2 to be undertaken in groups of 4</a:t>
            </a:r>
          </a:p>
          <a:p>
            <a:pPr lvl="1"/>
            <a:r>
              <a:rPr lang="en-NZ" sz="1800" dirty="0" smtClean="0"/>
              <a:t>Tutorial in week </a:t>
            </a:r>
            <a:r>
              <a:rPr lang="en-NZ" sz="1800" dirty="0" smtClean="0"/>
              <a:t>4 </a:t>
            </a:r>
            <a:r>
              <a:rPr lang="en-NZ" sz="1800" dirty="0" smtClean="0"/>
              <a:t>will concentrate on group working skills and group formation</a:t>
            </a:r>
          </a:p>
          <a:p>
            <a:pPr lvl="1"/>
            <a:r>
              <a:rPr lang="en-NZ" sz="1800" dirty="0" smtClean="0"/>
              <a:t>Piazza will be used for groups to advertise for additional members</a:t>
            </a:r>
          </a:p>
          <a:p>
            <a:pPr lvl="1"/>
            <a:r>
              <a:rPr lang="en-NZ" sz="1800" dirty="0" smtClean="0"/>
              <a:t>Groups benefit from mixed skills: design; programming; psychology</a:t>
            </a:r>
          </a:p>
          <a:p>
            <a:r>
              <a:rPr lang="en-US" sz="2200" dirty="0" smtClean="0"/>
              <a:t>Assignments 1&amp;3 </a:t>
            </a:r>
            <a:r>
              <a:rPr lang="en-NZ" sz="2200" dirty="0" smtClean="0"/>
              <a:t>are individual assignments</a:t>
            </a:r>
          </a:p>
          <a:p>
            <a:r>
              <a:rPr lang="en-NZ" sz="2200" dirty="0" smtClean="0"/>
              <a:t>Plagiarism is not tolerated at </a:t>
            </a:r>
            <a:r>
              <a:rPr lang="en-NZ" sz="2200" dirty="0" err="1" smtClean="0"/>
              <a:t>UoA</a:t>
            </a:r>
            <a:endParaRPr lang="en-NZ" sz="2200" dirty="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Assignment 1</a:t>
            </a:r>
            <a:endParaRPr lang="en-NZ" dirty="0"/>
          </a:p>
        </p:txBody>
      </p:sp>
      <p:sp>
        <p:nvSpPr>
          <p:cNvPr id="3" name="Content Placeholder 2"/>
          <p:cNvSpPr>
            <a:spLocks noGrp="1"/>
          </p:cNvSpPr>
          <p:nvPr>
            <p:ph idx="1"/>
          </p:nvPr>
        </p:nvSpPr>
        <p:spPr/>
        <p:txBody>
          <a:bodyPr/>
          <a:lstStyle/>
          <a:p>
            <a:r>
              <a:rPr lang="en-NZ" dirty="0" smtClean="0"/>
              <a:t>Usability Evaluation</a:t>
            </a:r>
          </a:p>
          <a:p>
            <a:pPr lvl="1"/>
            <a:r>
              <a:rPr lang="en-NZ" dirty="0" smtClean="0"/>
              <a:t>In this case of a parking meter (will say more in coming lectures)</a:t>
            </a:r>
          </a:p>
          <a:p>
            <a:r>
              <a:rPr lang="en-NZ" dirty="0" smtClean="0"/>
              <a:t>A central skill</a:t>
            </a:r>
          </a:p>
          <a:p>
            <a:pPr lvl="1"/>
            <a:r>
              <a:rPr lang="en-NZ" dirty="0" smtClean="0"/>
              <a:t>As part of development team to iteratively guide making the best product</a:t>
            </a:r>
          </a:p>
          <a:p>
            <a:pPr lvl="1"/>
            <a:r>
              <a:rPr lang="en-NZ" dirty="0" smtClean="0"/>
              <a:t>To support decision to purchase or adopt a package for an organisation</a:t>
            </a:r>
            <a:endParaRPr lang="en-NZ" dirty="0"/>
          </a:p>
        </p:txBody>
      </p:sp>
    </p:spTree>
    <p:extLst>
      <p:ext uri="{BB962C8B-B14F-4D97-AF65-F5344CB8AC3E}">
        <p14:creationId xmlns:p14="http://schemas.microsoft.com/office/powerpoint/2010/main" val="2266257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Assignment 2</a:t>
            </a:r>
            <a:endParaRPr lang="en-NZ" dirty="0"/>
          </a:p>
        </p:txBody>
      </p:sp>
      <p:sp>
        <p:nvSpPr>
          <p:cNvPr id="3" name="Content Placeholder 2"/>
          <p:cNvSpPr>
            <a:spLocks noGrp="1"/>
          </p:cNvSpPr>
          <p:nvPr>
            <p:ph idx="1"/>
          </p:nvPr>
        </p:nvSpPr>
        <p:spPr/>
        <p:txBody>
          <a:bodyPr>
            <a:normAutofit lnSpcReduction="10000"/>
          </a:bodyPr>
          <a:lstStyle/>
          <a:p>
            <a:r>
              <a:rPr lang="en-NZ" dirty="0" smtClean="0"/>
              <a:t>Design</a:t>
            </a:r>
          </a:p>
          <a:p>
            <a:r>
              <a:rPr lang="en-NZ" dirty="0" smtClean="0"/>
              <a:t>Thinking about the interaction (‘interaction design’)</a:t>
            </a:r>
          </a:p>
          <a:p>
            <a:pPr lvl="1"/>
            <a:r>
              <a:rPr lang="en-NZ" dirty="0" smtClean="0"/>
              <a:t>Fit to the intended user, especially for the most common tasks</a:t>
            </a:r>
          </a:p>
          <a:p>
            <a:r>
              <a:rPr lang="en-NZ" dirty="0" smtClean="0"/>
              <a:t>Lo-fi (paper) prototyping</a:t>
            </a:r>
          </a:p>
          <a:p>
            <a:pPr lvl="1"/>
            <a:r>
              <a:rPr lang="en-NZ" dirty="0" smtClean="0"/>
              <a:t>The best way to avoid the designing becoming ‘fixed’ too early in the process</a:t>
            </a:r>
          </a:p>
          <a:p>
            <a:r>
              <a:rPr lang="en-NZ" dirty="0" smtClean="0"/>
              <a:t>And it’s group work…</a:t>
            </a:r>
          </a:p>
        </p:txBody>
      </p:sp>
    </p:spTree>
    <p:extLst>
      <p:ext uri="{BB962C8B-B14F-4D97-AF65-F5344CB8AC3E}">
        <p14:creationId xmlns:p14="http://schemas.microsoft.com/office/powerpoint/2010/main" val="3963532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Group Work</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smtClean="0"/>
              <a:t>Expectations of a BSc/BE graduate (Graduate Profile)</a:t>
            </a:r>
          </a:p>
          <a:p>
            <a:pPr lvl="1"/>
            <a:r>
              <a:rPr lang="en-NZ" sz="1800" dirty="0" smtClean="0"/>
              <a:t>Work collaboratively with others, interacting effectively and demonstrating a respect for other individuals and groups. </a:t>
            </a:r>
          </a:p>
          <a:p>
            <a:pPr lvl="1"/>
            <a:r>
              <a:rPr lang="en-NZ" sz="1800" dirty="0" smtClean="0"/>
              <a:t>Demonstrate a level of literacy, and written and oral communication skills which would enable them to competently undertake functions expected of a science graduate .</a:t>
            </a:r>
          </a:p>
          <a:p>
            <a:r>
              <a:rPr lang="en-NZ" sz="2200" dirty="0" smtClean="0"/>
              <a:t>Group work can potentially develop the following skills transferable to the workplace:</a:t>
            </a:r>
          </a:p>
          <a:p>
            <a:pPr lvl="1"/>
            <a:r>
              <a:rPr lang="en-NZ" sz="1800" dirty="0" smtClean="0"/>
              <a:t>the ability to listen to others and evaluate different points of view</a:t>
            </a:r>
          </a:p>
          <a:p>
            <a:pPr lvl="1"/>
            <a:r>
              <a:rPr lang="en-NZ" sz="1800" dirty="0" smtClean="0"/>
              <a:t>the development of cooperation and planning skills</a:t>
            </a:r>
          </a:p>
          <a:p>
            <a:pPr lvl="1"/>
            <a:r>
              <a:rPr lang="en-NZ" sz="1800" dirty="0" smtClean="0"/>
              <a:t>the development of leadership and shared leadership skills</a:t>
            </a:r>
          </a:p>
          <a:p>
            <a:pPr lvl="1"/>
            <a:r>
              <a:rPr lang="en-NZ" sz="1800" dirty="0" smtClean="0"/>
              <a:t>the ability to work on large and/or complex projects</a:t>
            </a:r>
          </a:p>
          <a:p>
            <a:pPr lvl="1"/>
            <a:r>
              <a:rPr lang="en-NZ" sz="1800" dirty="0" smtClean="0"/>
              <a:t>the ability to work with individuals from a range of cultures and backgrounds</a:t>
            </a:r>
          </a:p>
          <a:p>
            <a:r>
              <a:rPr lang="en-NZ" sz="2200" dirty="0" smtClean="0"/>
              <a:t>Assignment contribution will be assessed individually</a:t>
            </a:r>
          </a:p>
          <a:p>
            <a:r>
              <a:rPr lang="en-NZ" sz="2200" dirty="0" smtClean="0"/>
              <a:t>It’s the way almost all real software development is done</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Assignment 3</a:t>
            </a:r>
            <a:endParaRPr lang="en-NZ" dirty="0"/>
          </a:p>
        </p:txBody>
      </p:sp>
      <p:sp>
        <p:nvSpPr>
          <p:cNvPr id="3" name="Content Placeholder 2"/>
          <p:cNvSpPr>
            <a:spLocks noGrp="1"/>
          </p:cNvSpPr>
          <p:nvPr>
            <p:ph idx="1"/>
          </p:nvPr>
        </p:nvSpPr>
        <p:spPr/>
        <p:txBody>
          <a:bodyPr>
            <a:normAutofit fontScale="85000" lnSpcReduction="20000"/>
          </a:bodyPr>
          <a:lstStyle/>
          <a:p>
            <a:r>
              <a:rPr lang="en-NZ" dirty="0" smtClean="0"/>
              <a:t>Prototype</a:t>
            </a:r>
          </a:p>
          <a:p>
            <a:r>
              <a:rPr lang="en-NZ" dirty="0" smtClean="0"/>
              <a:t>‘Realisation’ of the design</a:t>
            </a:r>
          </a:p>
          <a:p>
            <a:r>
              <a:rPr lang="en-NZ" dirty="0" smtClean="0"/>
              <a:t>All the ‘small’ decisions that transform a design into software</a:t>
            </a:r>
          </a:p>
          <a:p>
            <a:pPr lvl="1"/>
            <a:r>
              <a:rPr lang="en-NZ" dirty="0" smtClean="0"/>
              <a:t>Choice of controls and how they work, colour, font, icons, etc.</a:t>
            </a:r>
          </a:p>
          <a:p>
            <a:pPr lvl="1"/>
            <a:r>
              <a:rPr lang="en-NZ" dirty="0" smtClean="0"/>
              <a:t>So much can go wrong (or make it so right!)</a:t>
            </a:r>
          </a:p>
          <a:p>
            <a:r>
              <a:rPr lang="en-NZ" dirty="0" smtClean="0"/>
              <a:t>Also get to practice at web development, and to try a user test with your prototype</a:t>
            </a:r>
          </a:p>
          <a:p>
            <a:endParaRPr lang="en-NZ" dirty="0" smtClean="0"/>
          </a:p>
          <a:p>
            <a:r>
              <a:rPr lang="en-NZ" b="1" dirty="0" smtClean="0"/>
              <a:t>Note:</a:t>
            </a:r>
            <a:r>
              <a:rPr lang="en-NZ" dirty="0" smtClean="0"/>
              <a:t> although the same problem flows from A2-A3 you do not have to implement what you designed in A2</a:t>
            </a:r>
          </a:p>
        </p:txBody>
      </p:sp>
    </p:spTree>
    <p:extLst>
      <p:ext uri="{BB962C8B-B14F-4D97-AF65-F5344CB8AC3E}">
        <p14:creationId xmlns:p14="http://schemas.microsoft.com/office/powerpoint/2010/main" val="1718872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Today’s learning objectives</a:t>
            </a:r>
            <a:endParaRPr lang="en-NZ" dirty="0"/>
          </a:p>
        </p:txBody>
      </p:sp>
      <p:sp>
        <p:nvSpPr>
          <p:cNvPr id="3" name="Content Placeholder 2"/>
          <p:cNvSpPr>
            <a:spLocks noGrp="1"/>
          </p:cNvSpPr>
          <p:nvPr>
            <p:ph idx="1"/>
          </p:nvPr>
        </p:nvSpPr>
        <p:spPr/>
        <p:txBody>
          <a:bodyPr/>
          <a:lstStyle/>
          <a:p>
            <a:r>
              <a:rPr lang="en-NZ" dirty="0" smtClean="0"/>
              <a:t>Meet the lecturers</a:t>
            </a:r>
          </a:p>
          <a:p>
            <a:r>
              <a:rPr lang="en-NZ" dirty="0" smtClean="0"/>
              <a:t>Be able to define HCI</a:t>
            </a:r>
          </a:p>
          <a:p>
            <a:r>
              <a:rPr lang="en-NZ" dirty="0" smtClean="0"/>
              <a:t>Be able to articulate the importance of HCI to the success of modern software</a:t>
            </a:r>
          </a:p>
          <a:p>
            <a:r>
              <a:rPr lang="en-NZ" dirty="0" smtClean="0"/>
              <a:t>Be aware of the course structure and organisation</a:t>
            </a:r>
          </a:p>
          <a:p>
            <a:r>
              <a:rPr lang="en-NZ" dirty="0" smtClean="0"/>
              <a:t>Appreciate the role of the assessable components in your learning of HCI</a:t>
            </a:r>
            <a:endParaRPr lang="en-NZ" dirty="0"/>
          </a:p>
        </p:txBody>
      </p:sp>
    </p:spTree>
    <p:extLst>
      <p:ext uri="{BB962C8B-B14F-4D97-AF65-F5344CB8AC3E}">
        <p14:creationId xmlns:p14="http://schemas.microsoft.com/office/powerpoint/2010/main" val="923168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Lectures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661248"/>
          </a:xfrm>
        </p:spPr>
        <p:txBody>
          <a:bodyPr>
            <a:normAutofit/>
          </a:bodyPr>
          <a:lstStyle/>
          <a:p>
            <a:r>
              <a:rPr lang="en-NZ" sz="2200" dirty="0" smtClean="0"/>
              <a:t>3 lectures per week</a:t>
            </a:r>
          </a:p>
          <a:p>
            <a:pPr lvl="1"/>
            <a:r>
              <a:rPr lang="en-NZ" sz="1800" dirty="0" smtClean="0"/>
              <a:t>Monday, Wednesday, Friday 11-12am, </a:t>
            </a:r>
          </a:p>
          <a:p>
            <a:r>
              <a:rPr lang="en-NZ" sz="2200" dirty="0" err="1"/>
              <a:t>Handouts</a:t>
            </a:r>
            <a:r>
              <a:rPr lang="en-NZ" sz="2200" dirty="0"/>
              <a:t> on the course website</a:t>
            </a:r>
          </a:p>
          <a:p>
            <a:pPr lvl="1"/>
            <a:r>
              <a:rPr lang="en-NZ" sz="1800" dirty="0" smtClean="0"/>
              <a:t>At least the day prior to lecture</a:t>
            </a:r>
          </a:p>
          <a:p>
            <a:r>
              <a:rPr lang="en-NZ" sz="2200" dirty="0" smtClean="0"/>
              <a:t>Best to attend lectures</a:t>
            </a:r>
          </a:p>
          <a:p>
            <a:pPr lvl="1"/>
            <a:r>
              <a:rPr lang="en-NZ" sz="1800" dirty="0" smtClean="0"/>
              <a:t>Lecturers provide examples/anecdotes</a:t>
            </a:r>
          </a:p>
          <a:p>
            <a:pPr lvl="1"/>
            <a:r>
              <a:rPr lang="en-NZ" sz="1800" dirty="0" smtClean="0"/>
              <a:t>Chance to ask questions</a:t>
            </a:r>
          </a:p>
          <a:p>
            <a:pPr lvl="1"/>
            <a:r>
              <a:rPr lang="en-NZ" sz="1800" dirty="0" smtClean="0"/>
              <a:t>Lecture slides are cryptic</a:t>
            </a:r>
          </a:p>
          <a:p>
            <a:pPr lvl="1"/>
            <a:r>
              <a:rPr lang="en-NZ" sz="1800" dirty="0" smtClean="0"/>
              <a:t>Lecturers highlight the important aspects of a topic</a:t>
            </a:r>
          </a:p>
          <a:p>
            <a:pPr lvl="1"/>
            <a:r>
              <a:rPr lang="en-NZ" sz="1800" dirty="0" smtClean="0"/>
              <a:t>In this course previously there was a grade point difference between those who attended class and those who didn’t</a:t>
            </a:r>
          </a:p>
          <a:p>
            <a:r>
              <a:rPr lang="en-NZ" sz="2200" dirty="0" smtClean="0"/>
              <a:t>If you miss a lecture: get notes; talk to a classmate</a:t>
            </a:r>
          </a:p>
          <a:p>
            <a:pPr lvl="1"/>
            <a:r>
              <a:rPr lang="en-NZ" sz="1800" dirty="0" smtClean="0"/>
              <a:t>Look at lecture recording (URL on Piazza)</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30</a:t>
            </a:fld>
            <a:endParaRPr lang="en-US" dirty="0"/>
          </a:p>
        </p:txBody>
      </p:sp>
      <p:graphicFrame>
        <p:nvGraphicFramePr>
          <p:cNvPr id="2050" name="Object 2"/>
          <p:cNvGraphicFramePr>
            <a:graphicFrameLocks noChangeAspect="1"/>
          </p:cNvGraphicFramePr>
          <p:nvPr>
            <p:extLst>
              <p:ext uri="{D42A27DB-BD31-4B8C-83A1-F6EECF244321}">
                <p14:modId xmlns:p14="http://schemas.microsoft.com/office/powerpoint/2010/main" val="392764994"/>
              </p:ext>
            </p:extLst>
          </p:nvPr>
        </p:nvGraphicFramePr>
        <p:xfrm>
          <a:off x="5566271" y="1407879"/>
          <a:ext cx="3145929" cy="2223074"/>
        </p:xfrm>
        <a:graphic>
          <a:graphicData uri="http://schemas.openxmlformats.org/presentationml/2006/ole">
            <mc:AlternateContent xmlns:mc="http://schemas.openxmlformats.org/markup-compatibility/2006">
              <mc:Choice xmlns:v="urn:schemas-microsoft-com:vml" Requires="v">
                <p:oleObj spid="_x0000_s2134" name="Acrobat Document" r:id="rId4" imgW="8019977" imgH="5667172" progId="AcroExch.Document.7">
                  <p:embed/>
                </p:oleObj>
              </mc:Choice>
              <mc:Fallback>
                <p:oleObj name="Acrobat Document" r:id="rId4" imgW="8019977" imgH="5667172"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6271" y="1407879"/>
                        <a:ext cx="3145929" cy="22230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Tutorials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661248"/>
          </a:xfrm>
        </p:spPr>
        <p:txBody>
          <a:bodyPr>
            <a:normAutofit/>
          </a:bodyPr>
          <a:lstStyle/>
          <a:p>
            <a:r>
              <a:rPr lang="en-NZ" sz="2200" dirty="0" smtClean="0"/>
              <a:t>You are enrolled in a 1 hour tutorial each week. Six choices available – please attend the correct tutorial (at least in the early weeks), all tutorials are fully subscribed</a:t>
            </a:r>
          </a:p>
          <a:p>
            <a:r>
              <a:rPr lang="en-NZ" sz="2200" dirty="0" smtClean="0"/>
              <a:t>The tutors will conduct these sessions</a:t>
            </a:r>
          </a:p>
          <a:p>
            <a:r>
              <a:rPr lang="en-NZ" sz="2200" dirty="0" smtClean="0"/>
              <a:t>Schedule of tutorials is as follows:</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31</a:t>
            </a:fld>
            <a:endParaRPr lang="en-US" dirty="0"/>
          </a:p>
        </p:txBody>
      </p:sp>
      <p:sp>
        <p:nvSpPr>
          <p:cNvPr id="5" name="Rectangle 4"/>
          <p:cNvSpPr/>
          <p:nvPr/>
        </p:nvSpPr>
        <p:spPr>
          <a:xfrm>
            <a:off x="827584" y="3140968"/>
            <a:ext cx="6480720" cy="3570208"/>
          </a:xfrm>
          <a:prstGeom prst="rect">
            <a:avLst/>
          </a:prstGeom>
        </p:spPr>
        <p:txBody>
          <a:bodyPr wrap="square">
            <a:spAutoFit/>
          </a:bodyPr>
          <a:lstStyle/>
          <a:p>
            <a:r>
              <a:rPr lang="en-NZ" dirty="0"/>
              <a:t>Week	Topic	</a:t>
            </a:r>
            <a:r>
              <a:rPr lang="en-NZ" dirty="0" smtClean="0"/>
              <a:t>			Tutor</a:t>
            </a:r>
            <a:endParaRPr lang="en-NZ" dirty="0"/>
          </a:p>
          <a:p>
            <a:r>
              <a:rPr lang="en-NZ" sz="1600" dirty="0"/>
              <a:t>1	No tutorials	</a:t>
            </a:r>
          </a:p>
          <a:p>
            <a:r>
              <a:rPr lang="en-NZ" sz="1600" dirty="0" smtClean="0"/>
              <a:t>2	State Transition networks</a:t>
            </a:r>
            <a:r>
              <a:rPr lang="en-NZ" sz="1600" dirty="0"/>
              <a:t>	</a:t>
            </a:r>
            <a:r>
              <a:rPr lang="en-NZ" sz="1600" dirty="0" smtClean="0"/>
              <a:t>	Bibin</a:t>
            </a:r>
          </a:p>
          <a:p>
            <a:r>
              <a:rPr lang="en-NZ" sz="1600" dirty="0"/>
              <a:t>3</a:t>
            </a:r>
            <a:r>
              <a:rPr lang="en-NZ" sz="1600" dirty="0" smtClean="0"/>
              <a:t>	Low </a:t>
            </a:r>
            <a:r>
              <a:rPr lang="en-NZ" sz="1600" dirty="0"/>
              <a:t>fi </a:t>
            </a:r>
            <a:r>
              <a:rPr lang="en-NZ" sz="1600" dirty="0" smtClean="0"/>
              <a:t>prototyping	</a:t>
            </a:r>
            <a:r>
              <a:rPr lang="en-NZ" sz="1600" dirty="0"/>
              <a:t>	</a:t>
            </a:r>
            <a:r>
              <a:rPr lang="en-NZ" sz="1600" dirty="0" smtClean="0"/>
              <a:t>	</a:t>
            </a:r>
            <a:r>
              <a:rPr lang="en-NZ" sz="1600" dirty="0" err="1" smtClean="0"/>
              <a:t>Bibin</a:t>
            </a:r>
            <a:endParaRPr lang="en-NZ" sz="1600" dirty="0" smtClean="0"/>
          </a:p>
          <a:p>
            <a:r>
              <a:rPr lang="en-NZ" sz="1600" dirty="0" smtClean="0"/>
              <a:t>4</a:t>
            </a:r>
            <a:r>
              <a:rPr lang="en-NZ" sz="1600" dirty="0"/>
              <a:t>	Group working (A2 group formation)	</a:t>
            </a:r>
            <a:r>
              <a:rPr lang="en-NZ" sz="1600" dirty="0" err="1"/>
              <a:t>tba</a:t>
            </a:r>
            <a:endParaRPr lang="en-NZ" sz="1600" dirty="0"/>
          </a:p>
          <a:p>
            <a:r>
              <a:rPr lang="en-NZ" sz="1600" dirty="0" smtClean="0"/>
              <a:t>5	System Requirements</a:t>
            </a:r>
            <a:r>
              <a:rPr lang="en-NZ" sz="1600" dirty="0"/>
              <a:t>			</a:t>
            </a:r>
            <a:r>
              <a:rPr lang="en-NZ" sz="1600" dirty="0" err="1" smtClean="0"/>
              <a:t>tba</a:t>
            </a:r>
            <a:endParaRPr lang="en-NZ" sz="1600" dirty="0" smtClean="0"/>
          </a:p>
          <a:p>
            <a:r>
              <a:rPr lang="en-NZ" sz="1600" dirty="0" smtClean="0"/>
              <a:t>Break</a:t>
            </a:r>
            <a:endParaRPr lang="en-NZ" sz="1600" dirty="0"/>
          </a:p>
          <a:p>
            <a:pPr marL="342900" indent="-342900">
              <a:buAutoNum type="arabicPlain" startAt="6"/>
            </a:pPr>
            <a:r>
              <a:rPr lang="en-NZ" sz="1600" dirty="0" smtClean="0"/>
              <a:t>	Visual Aesthetics</a:t>
            </a:r>
            <a:r>
              <a:rPr lang="en-NZ" sz="1600" dirty="0"/>
              <a:t>			</a:t>
            </a:r>
            <a:r>
              <a:rPr lang="en-NZ" sz="1600" dirty="0" err="1" smtClean="0"/>
              <a:t>tba</a:t>
            </a:r>
            <a:endParaRPr lang="en-NZ" sz="1600" dirty="0" smtClean="0"/>
          </a:p>
          <a:p>
            <a:r>
              <a:rPr lang="en-NZ" sz="1600" dirty="0" smtClean="0"/>
              <a:t>7	No tutorial (Monday holiday)		</a:t>
            </a:r>
          </a:p>
          <a:p>
            <a:r>
              <a:rPr lang="en-NZ" sz="1600" dirty="0" smtClean="0"/>
              <a:t>8	DHTML and CSS			</a:t>
            </a:r>
            <a:r>
              <a:rPr lang="en-NZ" sz="1600" dirty="0" err="1" smtClean="0"/>
              <a:t>tba</a:t>
            </a:r>
            <a:endParaRPr lang="en-NZ" sz="1600" dirty="0" smtClean="0"/>
          </a:p>
          <a:p>
            <a:r>
              <a:rPr lang="en-NZ" sz="1600" dirty="0" smtClean="0"/>
              <a:t>9</a:t>
            </a:r>
            <a:r>
              <a:rPr lang="en-NZ" sz="1600" dirty="0"/>
              <a:t>	</a:t>
            </a:r>
            <a:r>
              <a:rPr lang="en-NZ" sz="1600" dirty="0" err="1"/>
              <a:t>Morae</a:t>
            </a:r>
            <a:r>
              <a:rPr lang="en-NZ" sz="1600" dirty="0"/>
              <a:t>	</a:t>
            </a:r>
            <a:r>
              <a:rPr lang="en-NZ" sz="1600" dirty="0" smtClean="0"/>
              <a:t>			</a:t>
            </a:r>
            <a:r>
              <a:rPr lang="en-NZ" sz="1600" dirty="0" err="1" smtClean="0"/>
              <a:t>tba</a:t>
            </a:r>
            <a:endParaRPr lang="en-NZ" sz="1600" dirty="0"/>
          </a:p>
          <a:p>
            <a:r>
              <a:rPr lang="en-NZ" sz="1600" dirty="0" smtClean="0"/>
              <a:t>10</a:t>
            </a:r>
            <a:r>
              <a:rPr lang="en-NZ" sz="1600" dirty="0"/>
              <a:t>	</a:t>
            </a:r>
            <a:r>
              <a:rPr lang="en-NZ" sz="1600" dirty="0" smtClean="0"/>
              <a:t>Assignment 3 clinic			</a:t>
            </a:r>
            <a:r>
              <a:rPr lang="en-NZ" sz="1600" dirty="0" err="1" smtClean="0"/>
              <a:t>tba</a:t>
            </a:r>
            <a:endParaRPr lang="en-NZ" sz="1600" dirty="0"/>
          </a:p>
          <a:p>
            <a:r>
              <a:rPr lang="en-NZ" sz="1600" dirty="0" smtClean="0"/>
              <a:t>11</a:t>
            </a:r>
            <a:r>
              <a:rPr lang="en-NZ" sz="1600" dirty="0"/>
              <a:t>	</a:t>
            </a:r>
            <a:r>
              <a:rPr lang="en-NZ" sz="1600" dirty="0" err="1"/>
              <a:t>Fitts</a:t>
            </a:r>
            <a:r>
              <a:rPr lang="en-NZ" sz="1600" dirty="0"/>
              <a:t>’ and Hick’s </a:t>
            </a:r>
            <a:r>
              <a:rPr lang="en-NZ" sz="1600" dirty="0" smtClean="0"/>
              <a:t>Laws</a:t>
            </a:r>
            <a:r>
              <a:rPr lang="en-NZ" sz="1600" dirty="0"/>
              <a:t>	</a:t>
            </a:r>
            <a:r>
              <a:rPr lang="en-NZ" sz="1600" dirty="0" smtClean="0"/>
              <a:t>		</a:t>
            </a:r>
            <a:r>
              <a:rPr lang="en-NZ" sz="1600" dirty="0" err="1" smtClean="0"/>
              <a:t>tba</a:t>
            </a:r>
            <a:endParaRPr lang="en-NZ" sz="1600" dirty="0"/>
          </a:p>
          <a:p>
            <a:r>
              <a:rPr lang="en-NZ" sz="1600" dirty="0" smtClean="0"/>
              <a:t>12</a:t>
            </a:r>
            <a:r>
              <a:rPr lang="en-NZ" sz="1600" dirty="0"/>
              <a:t>	No tutorials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9" name="Object 3"/>
          <p:cNvGraphicFramePr>
            <a:graphicFrameLocks noChangeAspect="1"/>
          </p:cNvGraphicFramePr>
          <p:nvPr>
            <p:extLst>
              <p:ext uri="{D42A27DB-BD31-4B8C-83A1-F6EECF244321}">
                <p14:modId xmlns:p14="http://schemas.microsoft.com/office/powerpoint/2010/main" val="555465709"/>
              </p:ext>
            </p:extLst>
          </p:nvPr>
        </p:nvGraphicFramePr>
        <p:xfrm>
          <a:off x="3594060" y="3068960"/>
          <a:ext cx="4560311" cy="3222548"/>
        </p:xfrm>
        <a:graphic>
          <a:graphicData uri="http://schemas.openxmlformats.org/presentationml/2006/ole">
            <mc:AlternateContent xmlns:mc="http://schemas.openxmlformats.org/markup-compatibility/2006">
              <mc:Choice xmlns:v="urn:schemas-microsoft-com:vml" Requires="v">
                <p:oleObj spid="_x0000_s14421" name="Acrobat Document" r:id="rId4" imgW="8019977" imgH="5667172" progId="AcroExch.Document.7">
                  <p:embed/>
                </p:oleObj>
              </mc:Choice>
              <mc:Fallback>
                <p:oleObj name="Acrobat Document" r:id="rId4" imgW="8019977" imgH="5667172"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060" y="3068960"/>
                        <a:ext cx="4560311" cy="3222548"/>
                      </a:xfrm>
                      <a:prstGeom prst="rect">
                        <a:avLst/>
                      </a:prstGeom>
                      <a:noFill/>
                      <a:ln>
                        <a:noFill/>
                      </a:ln>
                      <a:effectLst/>
                      <a:extLst/>
                    </p:spPr>
                  </p:pic>
                </p:oleObj>
              </mc:Fallback>
            </mc:AlternateContent>
          </a:graphicData>
        </a:graphic>
      </p:graphicFrame>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General Information Points</a:t>
            </a:r>
            <a:endParaRPr lang="en-US" sz="3600" b="1" dirty="0">
              <a:solidFill>
                <a:srgbClr val="0033CC"/>
              </a:solidFill>
            </a:endParaRPr>
          </a:p>
        </p:txBody>
      </p:sp>
      <p:sp>
        <p:nvSpPr>
          <p:cNvPr id="185347" name="Rectangle 3"/>
          <p:cNvSpPr>
            <a:spLocks noGrp="1" noChangeArrowheads="1"/>
          </p:cNvSpPr>
          <p:nvPr>
            <p:ph type="body" idx="1"/>
          </p:nvPr>
        </p:nvSpPr>
        <p:spPr>
          <a:xfrm>
            <a:off x="539552" y="1196752"/>
            <a:ext cx="8178800" cy="5472608"/>
          </a:xfrm>
        </p:spPr>
        <p:txBody>
          <a:bodyPr>
            <a:normAutofit/>
          </a:bodyPr>
          <a:lstStyle/>
          <a:p>
            <a:endParaRPr lang="en-NZ" sz="2200" dirty="0"/>
          </a:p>
          <a:p>
            <a:r>
              <a:rPr lang="en-NZ" sz="2200" dirty="0" smtClean="0"/>
              <a:t>Computer Science Support Group</a:t>
            </a:r>
          </a:p>
          <a:p>
            <a:r>
              <a:rPr lang="en-NZ" sz="2200" dirty="0" smtClean="0"/>
              <a:t>UoA support resources</a:t>
            </a:r>
          </a:p>
          <a:p>
            <a:r>
              <a:rPr lang="en-NZ" sz="2200" dirty="0" err="1" smtClean="0"/>
              <a:t>Tuakana</a:t>
            </a:r>
            <a:r>
              <a:rPr lang="en-NZ" sz="2200" dirty="0" smtClean="0"/>
              <a:t> for Maori and Pacific</a:t>
            </a:r>
            <a:br>
              <a:rPr lang="en-NZ" sz="2200" dirty="0" smtClean="0"/>
            </a:br>
            <a:r>
              <a:rPr lang="en-NZ" sz="2200" dirty="0" smtClean="0"/>
              <a:t>students</a:t>
            </a:r>
          </a:p>
          <a:p>
            <a:r>
              <a:rPr lang="en-NZ" sz="2200" dirty="0" smtClean="0"/>
              <a:t>Student Reps</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Class Representative (CS)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smtClean="0"/>
              <a:t>There can only be one!</a:t>
            </a:r>
          </a:p>
          <a:p>
            <a:endParaRPr lang="en-NZ" sz="2200" dirty="0" smtClean="0"/>
          </a:p>
          <a:p>
            <a:r>
              <a:rPr lang="en-NZ" sz="2200" dirty="0" smtClean="0"/>
              <a:t>Once elected, attend one AUSA Class Rep Information Session</a:t>
            </a:r>
          </a:p>
          <a:p>
            <a:pPr lvl="1"/>
            <a:r>
              <a:rPr lang="en-NZ" sz="1800" dirty="0" smtClean="0"/>
              <a:t>TBA</a:t>
            </a:r>
          </a:p>
          <a:p>
            <a:pPr lvl="1"/>
            <a:endParaRPr lang="en-NZ" sz="1800" dirty="0"/>
          </a:p>
          <a:p>
            <a:pPr lvl="1"/>
            <a:r>
              <a:rPr lang="en-NZ" sz="1800" dirty="0" smtClean="0"/>
              <a:t>Contact </a:t>
            </a:r>
            <a:r>
              <a:rPr lang="en-NZ" sz="1800" dirty="0" smtClean="0">
                <a:hlinkClick r:id="rId3"/>
              </a:rPr>
              <a:t>classreps@ausa.org.nz</a:t>
            </a:r>
            <a:r>
              <a:rPr lang="en-NZ" sz="1800" dirty="0" smtClean="0"/>
              <a:t>, 09 923 7385 or visit Old Choral Hall G15</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33</a:t>
            </a:fld>
            <a:endParaRPr lang="en-US" dirty="0"/>
          </a:p>
        </p:txBody>
      </p:sp>
    </p:spTree>
    <p:extLst>
      <p:ext uri="{BB962C8B-B14F-4D97-AF65-F5344CB8AC3E}">
        <p14:creationId xmlns:p14="http://schemas.microsoft.com/office/powerpoint/2010/main" val="10166160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Questions?</a:t>
            </a:r>
            <a:endParaRPr lang="en-US" sz="3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34</a:t>
            </a:fld>
            <a:endParaRPr lang="en-US" dirty="0"/>
          </a:p>
        </p:txBody>
      </p:sp>
      <p:pic>
        <p:nvPicPr>
          <p:cNvPr id="5" name="Picture 4" descr="nao hand in ai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19672" y="1114521"/>
            <a:ext cx="5642986" cy="5661248"/>
          </a:xfrm>
          <a:prstGeom prst="rect">
            <a:avLst/>
          </a:prstGeom>
        </p:spPr>
      </p:pic>
      <p:sp>
        <p:nvSpPr>
          <p:cNvPr id="7" name="TextBox 6"/>
          <p:cNvSpPr txBox="1"/>
          <p:nvPr/>
        </p:nvSpPr>
        <p:spPr>
          <a:xfrm>
            <a:off x="7308304" y="6581001"/>
            <a:ext cx="820161" cy="276999"/>
          </a:xfrm>
          <a:prstGeom prst="rect">
            <a:avLst/>
          </a:prstGeom>
          <a:noFill/>
        </p:spPr>
        <p:txBody>
          <a:bodyPr wrap="none" rtlCol="0">
            <a:spAutoFit/>
          </a:bodyPr>
          <a:lstStyle/>
          <a:p>
            <a:r>
              <a:rPr lang="en-NZ" sz="1200" dirty="0" err="1" smtClean="0">
                <a:solidFill>
                  <a:schemeClr val="tx1">
                    <a:lumMod val="50000"/>
                    <a:lumOff val="50000"/>
                  </a:schemeClr>
                </a:solidFill>
              </a:rPr>
              <a:t>Nao</a:t>
            </a:r>
            <a:r>
              <a:rPr lang="en-NZ" sz="1200" dirty="0" smtClean="0">
                <a:solidFill>
                  <a:schemeClr val="tx1">
                    <a:lumMod val="50000"/>
                    <a:lumOff val="50000"/>
                  </a:schemeClr>
                </a:solidFill>
              </a:rPr>
              <a:t> robot</a:t>
            </a:r>
            <a:endParaRPr lang="en-NZ" sz="12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Today’s learning objectives</a:t>
            </a:r>
            <a:endParaRPr lang="en-NZ" dirty="0"/>
          </a:p>
        </p:txBody>
      </p:sp>
      <p:sp>
        <p:nvSpPr>
          <p:cNvPr id="3" name="Content Placeholder 2"/>
          <p:cNvSpPr>
            <a:spLocks noGrp="1"/>
          </p:cNvSpPr>
          <p:nvPr>
            <p:ph idx="1"/>
          </p:nvPr>
        </p:nvSpPr>
        <p:spPr/>
        <p:txBody>
          <a:bodyPr/>
          <a:lstStyle/>
          <a:p>
            <a:r>
              <a:rPr lang="en-NZ" dirty="0" smtClean="0"/>
              <a:t>Meet the lecturers</a:t>
            </a:r>
          </a:p>
          <a:p>
            <a:r>
              <a:rPr lang="en-NZ" dirty="0" smtClean="0"/>
              <a:t>Be able to define HCI</a:t>
            </a:r>
          </a:p>
          <a:p>
            <a:r>
              <a:rPr lang="en-NZ" dirty="0" smtClean="0"/>
              <a:t>Be able to articulate the importance of HCI to the success of modern software</a:t>
            </a:r>
          </a:p>
          <a:p>
            <a:r>
              <a:rPr lang="en-NZ" dirty="0" smtClean="0"/>
              <a:t>Be aware of the course structure and organisation</a:t>
            </a:r>
          </a:p>
          <a:p>
            <a:r>
              <a:rPr lang="en-NZ" dirty="0" smtClean="0"/>
              <a:t>Appreciate the role of the assessable components in your learning of HCI</a:t>
            </a:r>
            <a:endParaRPr lang="en-NZ" dirty="0"/>
          </a:p>
        </p:txBody>
      </p:sp>
    </p:spTree>
    <p:extLst>
      <p:ext uri="{BB962C8B-B14F-4D97-AF65-F5344CB8AC3E}">
        <p14:creationId xmlns:p14="http://schemas.microsoft.com/office/powerpoint/2010/main" val="3348243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Lecturers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1"/>
            <a:ext cx="8178800" cy="5524723"/>
          </a:xfrm>
        </p:spPr>
        <p:txBody>
          <a:bodyPr>
            <a:normAutofit fontScale="85000" lnSpcReduction="10000"/>
          </a:bodyPr>
          <a:lstStyle/>
          <a:p>
            <a:r>
              <a:rPr lang="en-NZ" sz="2200" dirty="0"/>
              <a:t>Prof Jim Warren</a:t>
            </a:r>
          </a:p>
          <a:p>
            <a:pPr lvl="1"/>
            <a:r>
              <a:rPr lang="en-NZ" sz="1800" dirty="0"/>
              <a:t>Course Coordinator</a:t>
            </a:r>
          </a:p>
          <a:p>
            <a:pPr lvl="1"/>
            <a:r>
              <a:rPr lang="en-NZ" sz="1800" dirty="0">
                <a:hlinkClick r:id="rId3"/>
              </a:rPr>
              <a:t>jim@cs.auckland.ac.nz</a:t>
            </a:r>
            <a:r>
              <a:rPr lang="en-NZ" sz="1800" dirty="0"/>
              <a:t> </a:t>
            </a:r>
          </a:p>
          <a:p>
            <a:pPr lvl="1"/>
            <a:r>
              <a:rPr lang="en-NZ" sz="1800" dirty="0"/>
              <a:t>Ext: 86422</a:t>
            </a:r>
          </a:p>
          <a:p>
            <a:pPr lvl="1"/>
            <a:r>
              <a:rPr lang="en-NZ" sz="1800" dirty="0"/>
              <a:t>Room </a:t>
            </a:r>
            <a:r>
              <a:rPr lang="en-NZ" sz="1800" dirty="0" smtClean="0"/>
              <a:t>303S.483</a:t>
            </a:r>
            <a:endParaRPr lang="en-NZ" sz="1800" dirty="0"/>
          </a:p>
          <a:p>
            <a:pPr lvl="1"/>
            <a:r>
              <a:rPr lang="en-NZ" sz="1800" dirty="0"/>
              <a:t>Office hours: by appointment</a:t>
            </a:r>
          </a:p>
          <a:p>
            <a:pPr lvl="1"/>
            <a:r>
              <a:rPr lang="en-NZ" sz="1800" dirty="0"/>
              <a:t>Research: Health informatics, decision support</a:t>
            </a:r>
          </a:p>
          <a:p>
            <a:pPr lvl="1"/>
            <a:endParaRPr lang="en-NZ" sz="1800" dirty="0"/>
          </a:p>
          <a:p>
            <a:r>
              <a:rPr lang="en-NZ" sz="2200" dirty="0" err="1" smtClean="0"/>
              <a:t>Assoc</a:t>
            </a:r>
            <a:r>
              <a:rPr lang="en-NZ" sz="2200" dirty="0" smtClean="0"/>
              <a:t> Prof Beryl Plimmer</a:t>
            </a:r>
            <a:endParaRPr lang="en-NZ" sz="1400" dirty="0" smtClean="0">
              <a:hlinkClick r:id="rId4"/>
            </a:endParaRPr>
          </a:p>
          <a:p>
            <a:pPr lvl="1"/>
            <a:r>
              <a:rPr lang="en-NZ" sz="1800" dirty="0" smtClean="0">
                <a:hlinkClick r:id="rId4"/>
              </a:rPr>
              <a:t>beryl@cs.auckland.ac.nz</a:t>
            </a:r>
            <a:endParaRPr lang="en-NZ" sz="1800" dirty="0" smtClean="0"/>
          </a:p>
          <a:p>
            <a:pPr lvl="1"/>
            <a:r>
              <a:rPr lang="en-NZ" sz="1800" dirty="0" smtClean="0"/>
              <a:t>Ext: 82285</a:t>
            </a:r>
          </a:p>
          <a:p>
            <a:pPr lvl="1"/>
            <a:r>
              <a:rPr lang="en-NZ" sz="1800" dirty="0" smtClean="0"/>
              <a:t>Room 810.833</a:t>
            </a:r>
          </a:p>
          <a:p>
            <a:pPr lvl="1"/>
            <a:r>
              <a:rPr lang="en-NZ" sz="1800" dirty="0" smtClean="0"/>
              <a:t>Office hours: 2:30 – 3:30 Tuesday</a:t>
            </a:r>
          </a:p>
          <a:p>
            <a:pPr lvl="1"/>
            <a:r>
              <a:rPr lang="en-NZ" sz="1800" dirty="0" smtClean="0"/>
              <a:t>Research: HCI, Tangible computing</a:t>
            </a:r>
          </a:p>
          <a:p>
            <a:pPr lvl="1"/>
            <a:endParaRPr lang="en-NZ" sz="1800" dirty="0"/>
          </a:p>
          <a:p>
            <a:r>
              <a:rPr lang="en-NZ" sz="2200" dirty="0" smtClean="0"/>
              <a:t>Craig Sutherland</a:t>
            </a:r>
          </a:p>
          <a:p>
            <a:pPr lvl="1"/>
            <a:r>
              <a:rPr lang="en-NZ" sz="1800" dirty="0" smtClean="0">
                <a:hlinkClick r:id="rId5"/>
              </a:rPr>
              <a:t>cj.Sutherland@auckland.ac.nz</a:t>
            </a:r>
            <a:endParaRPr lang="en-NZ" sz="1800" dirty="0" smtClean="0"/>
          </a:p>
          <a:p>
            <a:pPr lvl="1"/>
            <a:r>
              <a:rPr lang="en-NZ" sz="1800" dirty="0" smtClean="0"/>
              <a:t>Ext: 89357</a:t>
            </a:r>
          </a:p>
          <a:p>
            <a:pPr lvl="1"/>
            <a:r>
              <a:rPr lang="en-NZ" sz="1800" dirty="0" smtClean="0"/>
              <a:t>Room 810.827</a:t>
            </a:r>
          </a:p>
          <a:p>
            <a:pPr lvl="1"/>
            <a:r>
              <a:rPr lang="en-NZ" sz="1800" dirty="0" smtClean="0"/>
              <a:t>Office hours: by appointment</a:t>
            </a:r>
          </a:p>
          <a:p>
            <a:pPr lvl="1"/>
            <a:r>
              <a:rPr lang="en-NZ" sz="1800" dirty="0" smtClean="0"/>
              <a:t>Research: Code comprehension, pen-based computing</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4</a:t>
            </a:fld>
            <a:endParaRPr lang="en-US" dirty="0"/>
          </a:p>
        </p:txBody>
      </p:sp>
      <p:pic>
        <p:nvPicPr>
          <p:cNvPr id="5" name="Picture 4" descr="bpli001.jpg"/>
          <p:cNvPicPr>
            <a:picLocks noChangeAspect="1"/>
          </p:cNvPicPr>
          <p:nvPr/>
        </p:nvPicPr>
        <p:blipFill rotWithShape="1">
          <a:blip r:embed="rId6" cstate="print">
            <a:extLst>
              <a:ext uri="{28A0092B-C50C-407E-A947-70E740481C1C}">
                <a14:useLocalDpi xmlns:a14="http://schemas.microsoft.com/office/drawing/2010/main"/>
              </a:ext>
            </a:extLst>
          </a:blip>
          <a:srcRect b="20924"/>
          <a:stretch/>
        </p:blipFill>
        <p:spPr>
          <a:xfrm>
            <a:off x="5857870" y="3138321"/>
            <a:ext cx="1386110" cy="1666042"/>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b="19953"/>
          <a:stretch/>
        </p:blipFill>
        <p:spPr>
          <a:xfrm>
            <a:off x="5857870" y="1196752"/>
            <a:ext cx="1379591" cy="1660748"/>
          </a:xfrm>
          <a:prstGeom prst="rect">
            <a:avLst/>
          </a:prstGeom>
        </p:spPr>
      </p:pic>
      <p:pic>
        <p:nvPicPr>
          <p:cNvPr id="15362"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5857870" y="5085184"/>
            <a:ext cx="1386110" cy="16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Tutors and Markers</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a:bodyPr>
          <a:lstStyle/>
          <a:p>
            <a:r>
              <a:rPr lang="en-NZ" sz="2200" dirty="0" smtClean="0"/>
              <a:t>The tutors are </a:t>
            </a:r>
          </a:p>
          <a:p>
            <a:pPr lvl="1"/>
            <a:r>
              <a:rPr lang="en-NZ" sz="1800" dirty="0" err="1"/>
              <a:t>Bibin</a:t>
            </a:r>
            <a:r>
              <a:rPr lang="en-NZ" sz="1800" dirty="0"/>
              <a:t> Varghese 	</a:t>
            </a:r>
            <a:r>
              <a:rPr lang="en-NZ" sz="1800" dirty="0" smtClean="0"/>
              <a:t>	</a:t>
            </a:r>
            <a:r>
              <a:rPr lang="en-NZ" sz="1800" dirty="0" smtClean="0">
                <a:hlinkClick r:id="rId3"/>
              </a:rPr>
              <a:t>bpad682@aucklanduni.ac.nz</a:t>
            </a:r>
            <a:endParaRPr lang="en-NZ" sz="1800" dirty="0" smtClean="0"/>
          </a:p>
          <a:p>
            <a:pPr lvl="1"/>
            <a:r>
              <a:rPr lang="en-NZ" sz="1800" dirty="0" err="1"/>
              <a:t>Reshmi</a:t>
            </a:r>
            <a:r>
              <a:rPr lang="en-NZ" sz="1800" dirty="0"/>
              <a:t> </a:t>
            </a:r>
            <a:r>
              <a:rPr lang="en-NZ" sz="1800" dirty="0" err="1" smtClean="0"/>
              <a:t>Ravichandran</a:t>
            </a:r>
            <a:r>
              <a:rPr lang="en-NZ" sz="1800" dirty="0" smtClean="0"/>
              <a:t>	 	</a:t>
            </a:r>
            <a:r>
              <a:rPr lang="en-NZ" sz="1800" dirty="0" smtClean="0">
                <a:hlinkClick r:id="rId4"/>
              </a:rPr>
              <a:t>rrav495@aucklanduni.ac.nz</a:t>
            </a:r>
            <a:r>
              <a:rPr lang="en-NZ" sz="1800" dirty="0" smtClean="0"/>
              <a:t> </a:t>
            </a:r>
          </a:p>
          <a:p>
            <a:pPr lvl="1"/>
            <a:r>
              <a:rPr lang="en-NZ" sz="1800" dirty="0"/>
              <a:t>Sam </a:t>
            </a:r>
            <a:r>
              <a:rPr lang="en-NZ" sz="1800" dirty="0" smtClean="0"/>
              <a:t>Kavanagh	  	</a:t>
            </a:r>
            <a:r>
              <a:rPr lang="en-NZ" sz="1800" dirty="0" smtClean="0">
                <a:hlinkClick r:id="rId5"/>
              </a:rPr>
              <a:t>hganavak@gmail.com</a:t>
            </a:r>
            <a:r>
              <a:rPr lang="en-NZ" sz="1800" dirty="0" smtClean="0"/>
              <a:t> </a:t>
            </a:r>
          </a:p>
          <a:p>
            <a:pPr lvl="1"/>
            <a:endParaRPr lang="en-NZ" sz="1800" dirty="0"/>
          </a:p>
          <a:p>
            <a:endParaRPr lang="en-NZ" sz="2200" dirty="0" smtClean="0"/>
          </a:p>
          <a:p>
            <a:r>
              <a:rPr lang="en-NZ" sz="2200" dirty="0" smtClean="0"/>
              <a:t>Markers are five graduate students who excelled in COMPSCI 345</a:t>
            </a:r>
          </a:p>
          <a:p>
            <a:pPr lvl="1"/>
            <a:r>
              <a:rPr lang="en-NZ" sz="1800" dirty="0" smtClean="0"/>
              <a:t>Tutors will manage all interactions with the markers</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r>
              <a:rPr lang="en-NZ" sz="3600" b="1" dirty="0" smtClean="0">
                <a:solidFill>
                  <a:srgbClr val="0033CC"/>
                </a:solidFill>
              </a:rPr>
              <a:t>What</a:t>
            </a:r>
            <a:r>
              <a:rPr lang="en-NZ" sz="3600" b="1" dirty="0">
                <a:solidFill>
                  <a:srgbClr val="0033CC"/>
                </a:solidFill>
              </a:rPr>
              <a:t> is </a:t>
            </a:r>
            <a:r>
              <a:rPr lang="en-NZ" sz="3600" b="1" dirty="0" smtClean="0">
                <a:solidFill>
                  <a:srgbClr val="0033CC"/>
                </a:solidFill>
              </a:rPr>
              <a:t>HCI?</a:t>
            </a:r>
            <a:endParaRPr lang="en-US" sz="3600" b="1" dirty="0">
              <a:solidFill>
                <a:srgbClr val="0033CC"/>
              </a:solidFill>
            </a:endParaRPr>
          </a:p>
        </p:txBody>
      </p:sp>
      <p:sp>
        <p:nvSpPr>
          <p:cNvPr id="185347" name="Rectangle 3"/>
          <p:cNvSpPr>
            <a:spLocks noGrp="1" noChangeArrowheads="1"/>
          </p:cNvSpPr>
          <p:nvPr>
            <p:ph type="body" idx="1"/>
          </p:nvPr>
        </p:nvSpPr>
        <p:spPr>
          <a:xfrm>
            <a:off x="457200" y="1196752"/>
            <a:ext cx="8178800" cy="5472608"/>
          </a:xfrm>
        </p:spPr>
        <p:txBody>
          <a:bodyPr>
            <a:normAutofit lnSpcReduction="10000"/>
          </a:bodyPr>
          <a:lstStyle/>
          <a:p>
            <a:r>
              <a:rPr lang="en-NZ" sz="2400" dirty="0" smtClean="0"/>
              <a:t>“Human-computer </a:t>
            </a:r>
            <a:r>
              <a:rPr lang="en-NZ" sz="2400" dirty="0"/>
              <a:t>interaction is a discipline concerned with the design, evaluation and implementation of interactive computing systems for human use and with the study of major phenomena surrounding them</a:t>
            </a:r>
            <a:r>
              <a:rPr lang="en-NZ" sz="2400" dirty="0" smtClean="0"/>
              <a:t>.” </a:t>
            </a:r>
            <a:r>
              <a:rPr lang="en-NZ" sz="2400" dirty="0"/>
              <a:t>(ACM SIGCHI</a:t>
            </a:r>
            <a:r>
              <a:rPr lang="en-NZ" sz="2400" dirty="0" smtClean="0"/>
              <a:t>)</a:t>
            </a:r>
          </a:p>
          <a:p>
            <a:endParaRPr lang="en-NZ" sz="2000" dirty="0" smtClean="0"/>
          </a:p>
          <a:p>
            <a:r>
              <a:rPr lang="en-NZ" sz="2400" dirty="0" smtClean="0"/>
              <a:t>Main </a:t>
            </a:r>
            <a:r>
              <a:rPr lang="en-NZ" sz="2400" dirty="0"/>
              <a:t>elements of </a:t>
            </a:r>
            <a:r>
              <a:rPr lang="en-NZ" sz="2400" dirty="0" smtClean="0"/>
              <a:t>HCI </a:t>
            </a:r>
            <a:r>
              <a:rPr lang="en-NZ" sz="2400" dirty="0"/>
              <a:t>are: </a:t>
            </a:r>
          </a:p>
          <a:p>
            <a:pPr lvl="1"/>
            <a:r>
              <a:rPr lang="en-NZ" sz="2000" dirty="0" smtClean="0"/>
              <a:t>People</a:t>
            </a:r>
            <a:endParaRPr lang="en-NZ" sz="2000" dirty="0"/>
          </a:p>
          <a:p>
            <a:pPr lvl="1"/>
            <a:r>
              <a:rPr lang="en-NZ" sz="2000" dirty="0"/>
              <a:t>Computers</a:t>
            </a:r>
          </a:p>
          <a:p>
            <a:pPr lvl="1"/>
            <a:r>
              <a:rPr lang="en-NZ" sz="2000" dirty="0"/>
              <a:t>Interaction</a:t>
            </a:r>
          </a:p>
          <a:p>
            <a:pPr lvl="1"/>
            <a:r>
              <a:rPr lang="en-NZ" sz="2000" dirty="0"/>
              <a:t>Activities</a:t>
            </a:r>
          </a:p>
          <a:p>
            <a:pPr lvl="1"/>
            <a:r>
              <a:rPr lang="en-NZ" sz="2000" dirty="0" smtClean="0"/>
              <a:t>Environment</a:t>
            </a:r>
          </a:p>
          <a:p>
            <a:endParaRPr lang="en-NZ" sz="2200" dirty="0"/>
          </a:p>
          <a:p>
            <a:r>
              <a:rPr lang="en-NZ" sz="2400" dirty="0" smtClean="0"/>
              <a:t>[Video games aside…] People </a:t>
            </a:r>
            <a:r>
              <a:rPr lang="en-NZ" sz="2400" dirty="0"/>
              <a:t>don’t use computers because they want to use computers – they do so to perform some task or activity, to achieve a particular goal</a:t>
            </a:r>
            <a:r>
              <a:rPr lang="en-NZ" sz="2400" dirty="0" smtClean="0"/>
              <a:t>.</a:t>
            </a: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33CC"/>
                </a:solidFill>
              </a:rPr>
              <a:t>Motivation</a:t>
            </a:r>
            <a:endParaRPr lang="en-US" sz="3600" b="1" dirty="0">
              <a:solidFill>
                <a:srgbClr val="0033CC"/>
              </a:solidFill>
            </a:endParaRPr>
          </a:p>
        </p:txBody>
      </p:sp>
      <p:sp>
        <p:nvSpPr>
          <p:cNvPr id="3" name="Content Placeholder 2"/>
          <p:cNvSpPr>
            <a:spLocks noGrp="1"/>
          </p:cNvSpPr>
          <p:nvPr>
            <p:ph idx="1"/>
          </p:nvPr>
        </p:nvSpPr>
        <p:spPr>
          <a:xfrm>
            <a:off x="457200" y="1600200"/>
            <a:ext cx="8363272" cy="4781128"/>
          </a:xfrm>
        </p:spPr>
        <p:txBody>
          <a:bodyPr>
            <a:normAutofit fontScale="77500" lnSpcReduction="20000"/>
          </a:bodyPr>
          <a:lstStyle/>
          <a:p>
            <a:r>
              <a:rPr lang="en-US" dirty="0" smtClean="0"/>
              <a:t>&gt;50% of code in a software project deals with the interface</a:t>
            </a:r>
          </a:p>
          <a:p>
            <a:r>
              <a:rPr lang="en-US" dirty="0" smtClean="0"/>
              <a:t>Major determinant of success of a system</a:t>
            </a:r>
          </a:p>
          <a:p>
            <a:r>
              <a:rPr lang="en-NZ" dirty="0" smtClean="0"/>
              <a:t>Business view</a:t>
            </a:r>
          </a:p>
          <a:p>
            <a:pPr lvl="1"/>
            <a:r>
              <a:rPr lang="en-US" dirty="0" smtClean="0"/>
              <a:t>Get the most out of your human resources</a:t>
            </a:r>
          </a:p>
          <a:p>
            <a:r>
              <a:rPr lang="en-US" dirty="0" smtClean="0"/>
              <a:t>Marketplace view</a:t>
            </a:r>
          </a:p>
          <a:p>
            <a:pPr lvl="1"/>
            <a:r>
              <a:rPr lang="en-US" dirty="0" smtClean="0"/>
              <a:t>There is a choice of systems</a:t>
            </a:r>
          </a:p>
          <a:p>
            <a:pPr lvl="1"/>
            <a:r>
              <a:rPr lang="en-US" dirty="0" smtClean="0"/>
              <a:t>Expectation of ease-of-use</a:t>
            </a:r>
          </a:p>
          <a:p>
            <a:r>
              <a:rPr lang="en-US" dirty="0" smtClean="0"/>
              <a:t>System view</a:t>
            </a:r>
          </a:p>
          <a:p>
            <a:pPr lvl="1"/>
            <a:r>
              <a:rPr lang="en-US" dirty="0" smtClean="0"/>
              <a:t>Complex interface between computers and humans</a:t>
            </a:r>
          </a:p>
          <a:p>
            <a:r>
              <a:rPr lang="en-US" dirty="0" smtClean="0"/>
              <a:t>Human factors view</a:t>
            </a:r>
          </a:p>
          <a:p>
            <a:pPr lvl="1"/>
            <a:r>
              <a:rPr lang="en-US" dirty="0" smtClean="0"/>
              <a:t>Limitations to what humans can do (morale, time, attention)</a:t>
            </a:r>
          </a:p>
          <a:p>
            <a:r>
              <a:rPr lang="en-US" dirty="0" smtClean="0"/>
              <a:t>Social view</a:t>
            </a:r>
          </a:p>
          <a:p>
            <a:pPr lvl="1"/>
            <a:r>
              <a:rPr lang="en-US" dirty="0" smtClean="0"/>
              <a:t>A medium to connect us</a:t>
            </a:r>
          </a:p>
          <a:p>
            <a:endParaRPr lang="en-US" dirty="0" smtClean="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n-NZ" sz="3600" b="1" dirty="0" smtClean="0">
                <a:solidFill>
                  <a:srgbClr val="0033CC"/>
                </a:solidFill>
              </a:rPr>
              <a:t>USS Vincennes </a:t>
            </a:r>
            <a:r>
              <a:rPr lang="en-NZ" sz="3600" b="1" dirty="0">
                <a:solidFill>
                  <a:srgbClr val="0033CC"/>
                </a:solidFill>
              </a:rPr>
              <a:t>and </a:t>
            </a:r>
            <a:r>
              <a:rPr lang="en-NZ" sz="3600" b="1" dirty="0" smtClean="0">
                <a:solidFill>
                  <a:srgbClr val="0033CC"/>
                </a:solidFill>
              </a:rPr>
              <a:t>Aegis (1988)</a:t>
            </a:r>
            <a:endParaRPr lang="en-US" sz="3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3648" y="1124745"/>
            <a:ext cx="6048672" cy="4897710"/>
          </a:xfrm>
          <a:prstGeom prst="rect">
            <a:avLst/>
          </a:prstGeom>
        </p:spPr>
      </p:pic>
      <p:sp>
        <p:nvSpPr>
          <p:cNvPr id="7" name="TextBox 6"/>
          <p:cNvSpPr txBox="1"/>
          <p:nvPr/>
        </p:nvSpPr>
        <p:spPr>
          <a:xfrm>
            <a:off x="5768846" y="6006861"/>
            <a:ext cx="1683474" cy="276999"/>
          </a:xfrm>
          <a:prstGeom prst="rect">
            <a:avLst/>
          </a:prstGeom>
          <a:noFill/>
        </p:spPr>
        <p:txBody>
          <a:bodyPr wrap="none" rtlCol="0">
            <a:spAutoFit/>
          </a:bodyPr>
          <a:lstStyle/>
          <a:p>
            <a:r>
              <a:rPr lang="en-NZ" sz="1200" dirty="0" smtClean="0">
                <a:solidFill>
                  <a:schemeClr val="tx1">
                    <a:lumMod val="50000"/>
                    <a:lumOff val="50000"/>
                  </a:schemeClr>
                </a:solidFill>
              </a:rPr>
              <a:t>© Wikimedia Commons</a:t>
            </a:r>
            <a:endParaRPr lang="en-NZ" sz="1200" dirty="0">
              <a:solidFill>
                <a:schemeClr val="tx1">
                  <a:lumMod val="50000"/>
                  <a:lumOff val="50000"/>
                </a:schemeClr>
              </a:solidFill>
            </a:endParaRPr>
          </a:p>
        </p:txBody>
      </p:sp>
      <p:sp>
        <p:nvSpPr>
          <p:cNvPr id="2" name="TextBox 1"/>
          <p:cNvSpPr txBox="1"/>
          <p:nvPr/>
        </p:nvSpPr>
        <p:spPr>
          <a:xfrm>
            <a:off x="179512" y="6283860"/>
            <a:ext cx="7920880" cy="369332"/>
          </a:xfrm>
          <a:prstGeom prst="rect">
            <a:avLst/>
          </a:prstGeom>
          <a:noFill/>
        </p:spPr>
        <p:txBody>
          <a:bodyPr wrap="square" rtlCol="0">
            <a:spAutoFit/>
          </a:bodyPr>
          <a:lstStyle/>
          <a:p>
            <a:pPr algn="ctr"/>
            <a:r>
              <a:rPr lang="en-NZ" dirty="0" smtClean="0"/>
              <a:t>Cool computers… bad outcome….</a:t>
            </a:r>
            <a:endParaRPr lang="en-NZ" dirty="0"/>
          </a:p>
        </p:txBody>
      </p:sp>
    </p:spTree>
    <p:extLst>
      <p:ext uri="{BB962C8B-B14F-4D97-AF65-F5344CB8AC3E}">
        <p14:creationId xmlns:p14="http://schemas.microsoft.com/office/powerpoint/2010/main" val="4195117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n-NZ" sz="3600" b="1" dirty="0" smtClean="0">
                <a:solidFill>
                  <a:srgbClr val="0033CC"/>
                </a:solidFill>
              </a:rPr>
              <a:t>USS Vincennes </a:t>
            </a:r>
            <a:r>
              <a:rPr lang="en-NZ" sz="3600" b="1" dirty="0">
                <a:solidFill>
                  <a:srgbClr val="0033CC"/>
                </a:solidFill>
              </a:rPr>
              <a:t>and </a:t>
            </a:r>
            <a:r>
              <a:rPr lang="en-NZ" sz="3600" b="1" dirty="0" smtClean="0">
                <a:solidFill>
                  <a:srgbClr val="0033CC"/>
                </a:solidFill>
              </a:rPr>
              <a:t>Aegis (1988)</a:t>
            </a:r>
            <a:endParaRPr lang="en-US" sz="3600" b="1" dirty="0">
              <a:solidFill>
                <a:srgbClr val="0033CC"/>
              </a:solidFill>
            </a:endParaRPr>
          </a:p>
        </p:txBody>
      </p:sp>
      <p:sp>
        <p:nvSpPr>
          <p:cNvPr id="190467" name="Rectangle 3"/>
          <p:cNvSpPr>
            <a:spLocks noGrp="1" noChangeArrowheads="1"/>
          </p:cNvSpPr>
          <p:nvPr>
            <p:ph type="body" idx="1"/>
          </p:nvPr>
        </p:nvSpPr>
        <p:spPr>
          <a:xfrm>
            <a:off x="467544" y="1124744"/>
            <a:ext cx="8435280" cy="5544616"/>
          </a:xfrm>
        </p:spPr>
        <p:txBody>
          <a:bodyPr>
            <a:noAutofit/>
          </a:bodyPr>
          <a:lstStyle/>
          <a:p>
            <a:r>
              <a:rPr lang="en-NZ" sz="2000" dirty="0"/>
              <a:t>“The Pentagon issues a statement that the Vincennes has downed an Iranian F-14 fighter. The Navy dismisses Iranian reports that an unarmed civilian jetliner has been shot down. Minutes later, the Navy issues a correction; they have indeed shot down, by mistake, Iran Air 655. 290 people were aboard. There were no survivors” (Lee, 1992, p. 233)</a:t>
            </a:r>
          </a:p>
          <a:p>
            <a:r>
              <a:rPr lang="en-NZ" sz="2000" dirty="0"/>
              <a:t>In his final report on the incident, Fogarty concluded that Aegis had provided accurate information. The crew had somehow misinterpreted the data. … The operators had fallen victim to the one major flaw of the Aegis … “seemingly trivial design decision.”</a:t>
            </a:r>
          </a:p>
          <a:p>
            <a:r>
              <a:rPr lang="en-NZ" sz="2000" dirty="0"/>
              <a:t>“The radar image of the Airbus on one of the giant computer screens displayed the airplane’s position and heading. But critical information about the plane’s altitude was omitted, and instead displayed on different consoles. Correlating the two pieces of information proved difficult at best.”</a:t>
            </a:r>
          </a:p>
          <a:p>
            <a:r>
              <a:rPr lang="en-NZ" sz="2000" dirty="0"/>
              <a:t>Recommended human engineering so that </a:t>
            </a:r>
            <a:r>
              <a:rPr lang="en-NZ" sz="2000" dirty="0" smtClean="0"/>
              <a:t>Commanding Officer </a:t>
            </a:r>
            <a:r>
              <a:rPr lang="en-NZ" sz="2000" dirty="0"/>
              <a:t>can separate crucial information from other data, and vital data is displayed so they don’t have to shift attention back and forth between displays (Lee, 1992, pp. 234-5)</a:t>
            </a:r>
            <a:endParaRPr lang="en-US" sz="2000" dirty="0"/>
          </a:p>
        </p:txBody>
      </p:sp>
      <p:sp>
        <p:nvSpPr>
          <p:cNvPr id="4" name="Slide Number Placeholder 3"/>
          <p:cNvSpPr>
            <a:spLocks noGrp="1"/>
          </p:cNvSpPr>
          <p:nvPr>
            <p:ph type="sldNum" sz="quarter" idx="12"/>
          </p:nvPr>
        </p:nvSpPr>
        <p:spPr/>
        <p:txBody>
          <a:bodyPr/>
          <a:lstStyle/>
          <a:p>
            <a:pPr>
              <a:defRPr/>
            </a:pPr>
            <a:fld id="{B30F74E6-9A8B-494C-98F5-B66B12BC748A}" type="slidenum">
              <a:rPr lang="en-US" smtClean="0"/>
              <a:pPr>
                <a:defRPr/>
              </a:pPr>
              <a:t>9</a:t>
            </a:fld>
            <a:endParaRPr lang="en-US" dirty="0"/>
          </a:p>
        </p:txBody>
      </p:sp>
      <p:grpSp>
        <p:nvGrpSpPr>
          <p:cNvPr id="7" name="Group 6"/>
          <p:cNvGrpSpPr/>
          <p:nvPr/>
        </p:nvGrpSpPr>
        <p:grpSpPr>
          <a:xfrm>
            <a:off x="2051720" y="4581128"/>
            <a:ext cx="3528392" cy="360040"/>
            <a:chOff x="2051720" y="4581128"/>
            <a:chExt cx="3528392" cy="360040"/>
          </a:xfrm>
        </p:grpSpPr>
        <p:cxnSp>
          <p:nvCxnSpPr>
            <p:cNvPr id="3" name="Straight Connector 2"/>
            <p:cNvCxnSpPr/>
            <p:nvPr/>
          </p:nvCxnSpPr>
          <p:spPr>
            <a:xfrm>
              <a:off x="3347864" y="4581128"/>
              <a:ext cx="2232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51720" y="4941168"/>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483768" y="5589240"/>
            <a:ext cx="1980220" cy="576064"/>
            <a:chOff x="3347864" y="4581128"/>
            <a:chExt cx="1980220" cy="576064"/>
          </a:xfrm>
        </p:grpSpPr>
        <p:cxnSp>
          <p:nvCxnSpPr>
            <p:cNvPr id="16" name="Straight Connector 15"/>
            <p:cNvCxnSpPr/>
            <p:nvPr/>
          </p:nvCxnSpPr>
          <p:spPr>
            <a:xfrm>
              <a:off x="3347864" y="4581128"/>
              <a:ext cx="19802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11960" y="5157192"/>
              <a:ext cx="9361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2738</TotalTime>
  <Words>1710</Words>
  <Application>Microsoft Office PowerPoint</Application>
  <PresentationFormat>On-screen Show (4:3)</PresentationFormat>
  <Paragraphs>298</Paragraphs>
  <Slides>35</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Acrobat Document</vt:lpstr>
      <vt:lpstr>PowerPoint Presentation</vt:lpstr>
      <vt:lpstr>Why HCI?</vt:lpstr>
      <vt:lpstr>Today’s learning objectives</vt:lpstr>
      <vt:lpstr>Lecturers</vt:lpstr>
      <vt:lpstr>Tutors and Markers</vt:lpstr>
      <vt:lpstr>What is HCI?</vt:lpstr>
      <vt:lpstr>Motivation</vt:lpstr>
      <vt:lpstr>USS Vincennes and Aegis (1988)</vt:lpstr>
      <vt:lpstr>USS Vincennes and Aegis (1988)</vt:lpstr>
      <vt:lpstr>Relevance of context</vt:lpstr>
      <vt:lpstr>Everyday Interface Issues</vt:lpstr>
      <vt:lpstr>HCI: yesterday -&gt; today</vt:lpstr>
      <vt:lpstr>Applications of HCI</vt:lpstr>
      <vt:lpstr>Applications of HCI</vt:lpstr>
      <vt:lpstr>Applications of HCI</vt:lpstr>
      <vt:lpstr>Applications of HCI</vt:lpstr>
      <vt:lpstr>Local examples of applying UX Theory</vt:lpstr>
      <vt:lpstr>User test Results</vt:lpstr>
      <vt:lpstr>Freeform Ink on Program Code</vt:lpstr>
      <vt:lpstr>Freeform Ink on Program Code</vt:lpstr>
      <vt:lpstr>When a UX approach is taken</vt:lpstr>
      <vt:lpstr>Academic Integrity Course</vt:lpstr>
      <vt:lpstr>Course Information COMPSCI 345 / SOFTENG 350</vt:lpstr>
      <vt:lpstr>CS601/602 students </vt:lpstr>
      <vt:lpstr>Assessment</vt:lpstr>
      <vt:lpstr>Assignment 1</vt:lpstr>
      <vt:lpstr>Assignment 2</vt:lpstr>
      <vt:lpstr>Group Work</vt:lpstr>
      <vt:lpstr>Assignment 3</vt:lpstr>
      <vt:lpstr>Lectures</vt:lpstr>
      <vt:lpstr>Tutorials</vt:lpstr>
      <vt:lpstr>General Information Points</vt:lpstr>
      <vt:lpstr>Class Representative (CS)</vt:lpstr>
      <vt:lpstr>Questions?</vt:lpstr>
      <vt:lpstr>Today’s learning objectives</vt:lpstr>
    </vt:vector>
  </TitlesOfParts>
  <Company>UoA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COMPSCI 345 SOFTENG 350  Human Computer Interaction (HCI)</dc:title>
  <dc:creator>Robert Amor</dc:creator>
  <cp:lastModifiedBy>Jim Warren</cp:lastModifiedBy>
  <cp:revision>115</cp:revision>
  <cp:lastPrinted>2014-02-27T22:34:09Z</cp:lastPrinted>
  <dcterms:created xsi:type="dcterms:W3CDTF">2011-02-26T01:08:43Z</dcterms:created>
  <dcterms:modified xsi:type="dcterms:W3CDTF">2015-02-28T20:58:49Z</dcterms:modified>
</cp:coreProperties>
</file>